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40A_B0227858.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399_81278574.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omments/modernComment_1A1_425FED12.xml" ContentType="application/vnd.ms-powerpoint.comment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9"/>
  </p:notesMasterIdLst>
  <p:handoutMasterIdLst>
    <p:handoutMasterId r:id="rId60"/>
  </p:handoutMasterIdLst>
  <p:sldIdLst>
    <p:sldId id="257" r:id="rId5"/>
    <p:sldId id="466" r:id="rId6"/>
    <p:sldId id="449" r:id="rId7"/>
    <p:sldId id="454" r:id="rId8"/>
    <p:sldId id="352" r:id="rId9"/>
    <p:sldId id="468" r:id="rId10"/>
    <p:sldId id="374" r:id="rId11"/>
    <p:sldId id="432" r:id="rId12"/>
    <p:sldId id="434" r:id="rId13"/>
    <p:sldId id="875" r:id="rId14"/>
    <p:sldId id="874" r:id="rId15"/>
    <p:sldId id="920" r:id="rId16"/>
    <p:sldId id="918" r:id="rId17"/>
    <p:sldId id="455" r:id="rId18"/>
    <p:sldId id="436" r:id="rId19"/>
    <p:sldId id="437" r:id="rId20"/>
    <p:sldId id="399" r:id="rId21"/>
    <p:sldId id="456" r:id="rId22"/>
    <p:sldId id="1034" r:id="rId23"/>
    <p:sldId id="467" r:id="rId24"/>
    <p:sldId id="441" r:id="rId25"/>
    <p:sldId id="559" r:id="rId26"/>
    <p:sldId id="917" r:id="rId27"/>
    <p:sldId id="912" r:id="rId28"/>
    <p:sldId id="911" r:id="rId29"/>
    <p:sldId id="919" r:id="rId30"/>
    <p:sldId id="1161" r:id="rId31"/>
    <p:sldId id="1162" r:id="rId32"/>
    <p:sldId id="446" r:id="rId33"/>
    <p:sldId id="921" r:id="rId34"/>
    <p:sldId id="1156" r:id="rId35"/>
    <p:sldId id="1159" r:id="rId36"/>
    <p:sldId id="407" r:id="rId37"/>
    <p:sldId id="408" r:id="rId38"/>
    <p:sldId id="285" r:id="rId39"/>
    <p:sldId id="410" r:id="rId40"/>
    <p:sldId id="411" r:id="rId41"/>
    <p:sldId id="414" r:id="rId42"/>
    <p:sldId id="415" r:id="rId43"/>
    <p:sldId id="1157" r:id="rId44"/>
    <p:sldId id="1160" r:id="rId45"/>
    <p:sldId id="417" r:id="rId46"/>
    <p:sldId id="419" r:id="rId47"/>
    <p:sldId id="420" r:id="rId48"/>
    <p:sldId id="421" r:id="rId49"/>
    <p:sldId id="913" r:id="rId50"/>
    <p:sldId id="422" r:id="rId51"/>
    <p:sldId id="1158" r:id="rId52"/>
    <p:sldId id="475" r:id="rId53"/>
    <p:sldId id="482" r:id="rId54"/>
    <p:sldId id="474" r:id="rId55"/>
    <p:sldId id="423" r:id="rId56"/>
    <p:sldId id="309" r:id="rId57"/>
    <p:sldId id="872"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3CA241-A1A4-0C25-C910-F6CD3AA403D5}" name="Stone, Caleb - FPAC-NRCS, OK" initials="SO" userId="S::caleb.stone@usda.gov::c9b107c5-65ef-478a-a0a8-2d0dee4c2a37" providerId="AD"/>
  <p188:author id="{D12D3F75-986A-26BB-A00A-4421747D4FBF}" name="Thomas, Candy - FPAC-NRCS, KS" initials="CT" userId="S::candy.thomas@usda.gov::bfd2d3cc-56fc-4443-9439-18e7fc23dce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29D"/>
    <a:srgbClr val="005941"/>
    <a:srgbClr val="FB7D7D"/>
    <a:srgbClr val="F2F2F2"/>
    <a:srgbClr val="001333"/>
    <a:srgbClr val="000F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2EA879-ECC2-AE3D-FCF8-DC98BC43FB92}" v="1" dt="2025-01-30T22:06:11.604"/>
    <p1510:client id="{C6507BEA-73C8-B130-F0DA-EE54B66AFA70}" v="1" dt="2025-01-30T22:01:42.405"/>
    <p1510:client id="{F4BA7ACE-4A63-8B46-040F-2F844CD59DD3}" v="1" dt="2025-01-30T20:27:26.579"/>
    <p1510:client id="{F8B3C6AC-C505-959D-1531-7EC07CE5669B}" v="5" dt="2025-01-30T20:10:42.4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68" Type="http://schemas.openxmlformats.org/officeDocument/2006/relationships/customXml" Target="../customXml/item4.xml"/><Relationship Id="rId7" Type="http://schemas.openxmlformats.org/officeDocument/2006/relationships/slide" Target="slides/slide3.xml"/><Relationship Id="rId29" Type="http://schemas.openxmlformats.org/officeDocument/2006/relationships/slide" Target="slides/slide25.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Candy - FPAC-NRCS, KS" userId="bfd2d3cc-56fc-4443-9439-18e7fc23dce7" providerId="ADAL" clId="{3C400FF0-3004-45E7-9410-F3E389EBC312}"/>
    <pc:docChg chg="custSel addSld modSld">
      <pc:chgData name="Thomas, Candy - FPAC-NRCS, KS" userId="bfd2d3cc-56fc-4443-9439-18e7fc23dce7" providerId="ADAL" clId="{3C400FF0-3004-45E7-9410-F3E389EBC312}" dt="2024-10-31T19:47:23.213" v="621" actId="20577"/>
      <pc:docMkLst>
        <pc:docMk/>
      </pc:docMkLst>
      <pc:sldChg chg="addSp delSp modSp mod modAnim modShow modNotesTx">
        <pc:chgData name="Thomas, Candy - FPAC-NRCS, KS" userId="bfd2d3cc-56fc-4443-9439-18e7fc23dce7" providerId="ADAL" clId="{3C400FF0-3004-45E7-9410-F3E389EBC312}" dt="2024-10-31T19:36:11.059" v="88" actId="20577"/>
        <pc:sldMkLst>
          <pc:docMk/>
          <pc:sldMk cId="4245873692" sldId="1161"/>
        </pc:sldMkLst>
      </pc:sldChg>
      <pc:sldChg chg="addSp modSp new mod modAnim modNotesTx">
        <pc:chgData name="Thomas, Candy - FPAC-NRCS, KS" userId="bfd2d3cc-56fc-4443-9439-18e7fc23dce7" providerId="ADAL" clId="{3C400FF0-3004-45E7-9410-F3E389EBC312}" dt="2024-10-31T19:47:23.213" v="621" actId="20577"/>
        <pc:sldMkLst>
          <pc:docMk/>
          <pc:sldMk cId="4291128454" sldId="1162"/>
        </pc:sldMkLst>
      </pc:sldChg>
    </pc:docChg>
  </pc:docChgLst>
  <pc:docChgLst>
    <pc:chgData name="Kucera, Michael - NRCS, Lincoln, NE" userId="e080b039-eee9-45e1-b441-2bfc55368cf2" providerId="ADAL" clId="{78E47BCE-DF59-4F0F-9854-A3389211265B}"/>
    <pc:docChg chg="modSld sldOrd">
      <pc:chgData name="Kucera, Michael - NRCS, Lincoln, NE" userId="e080b039-eee9-45e1-b441-2bfc55368cf2" providerId="ADAL" clId="{78E47BCE-DF59-4F0F-9854-A3389211265B}" dt="2022-03-23T16:13:37.580" v="1"/>
      <pc:docMkLst>
        <pc:docMk/>
      </pc:docMkLst>
      <pc:sldChg chg="ord">
        <pc:chgData name="Kucera, Michael - NRCS, Lincoln, NE" userId="e080b039-eee9-45e1-b441-2bfc55368cf2" providerId="ADAL" clId="{78E47BCE-DF59-4F0F-9854-A3389211265B}" dt="2022-03-23T16:13:37.580" v="1"/>
        <pc:sldMkLst>
          <pc:docMk/>
          <pc:sldMk cId="2876849554" sldId="257"/>
        </pc:sldMkLst>
      </pc:sldChg>
    </pc:docChg>
  </pc:docChgLst>
  <pc:docChgLst>
    <pc:chgData name="Smallwood, Randy - NRCS, Lexington, KY" userId="a4a2753a-3fe9-4dbf-bd0e-1ef3fccef478" providerId="ADAL" clId="{44141405-3513-420D-AAE6-30EA4F280FDE}"/>
    <pc:docChg chg="custSel delSld modSld">
      <pc:chgData name="Smallwood, Randy - NRCS, Lexington, KY" userId="a4a2753a-3fe9-4dbf-bd0e-1ef3fccef478" providerId="ADAL" clId="{44141405-3513-420D-AAE6-30EA4F280FDE}" dt="2022-04-18T18:21:38.907" v="62" actId="14100"/>
      <pc:docMkLst>
        <pc:docMk/>
      </pc:docMkLst>
      <pc:sldChg chg="addSp delSp modSp mod">
        <pc:chgData name="Smallwood, Randy - NRCS, Lexington, KY" userId="a4a2753a-3fe9-4dbf-bd0e-1ef3fccef478" providerId="ADAL" clId="{44141405-3513-420D-AAE6-30EA4F280FDE}" dt="2022-04-18T18:21:38.907" v="62" actId="14100"/>
        <pc:sldMkLst>
          <pc:docMk/>
          <pc:sldMk cId="2876849554" sldId="257"/>
        </pc:sldMkLst>
      </pc:sldChg>
      <pc:sldChg chg="del">
        <pc:chgData name="Smallwood, Randy - NRCS, Lexington, KY" userId="a4a2753a-3fe9-4dbf-bd0e-1ef3fccef478" providerId="ADAL" clId="{44141405-3513-420D-AAE6-30EA4F280FDE}" dt="2022-04-18T18:18:10.624" v="1" actId="2696"/>
        <pc:sldMkLst>
          <pc:docMk/>
          <pc:sldMk cId="3366134367" sldId="873"/>
        </pc:sldMkLst>
      </pc:sldChg>
      <pc:sldChg chg="del">
        <pc:chgData name="Smallwood, Randy - NRCS, Lexington, KY" userId="a4a2753a-3fe9-4dbf-bd0e-1ef3fccef478" providerId="ADAL" clId="{44141405-3513-420D-AAE6-30EA4F280FDE}" dt="2022-04-18T18:18:07.359" v="0" actId="2696"/>
        <pc:sldMkLst>
          <pc:docMk/>
          <pc:sldMk cId="3644974500" sldId="916"/>
        </pc:sldMkLst>
      </pc:sldChg>
    </pc:docChg>
  </pc:docChgLst>
  <pc:docChgLst>
    <pc:chgData name="daugherty, adam - NRCS, Manchester, TN" userId="799ccf4c-4e19-4901-932c-6e130ffadd93" providerId="ADAL" clId="{99E39BD7-A19E-48AE-AE4D-D89603B62408}"/>
    <pc:docChg chg="modSld sldOrd">
      <pc:chgData name="daugherty, adam - NRCS, Manchester, TN" userId="799ccf4c-4e19-4901-932c-6e130ffadd93" providerId="ADAL" clId="{99E39BD7-A19E-48AE-AE4D-D89603B62408}" dt="2022-05-03T21:08:46.561" v="1"/>
      <pc:docMkLst>
        <pc:docMk/>
      </pc:docMkLst>
      <pc:sldChg chg="ord">
        <pc:chgData name="daugherty, adam - NRCS, Manchester, TN" userId="799ccf4c-4e19-4901-932c-6e130ffadd93" providerId="ADAL" clId="{99E39BD7-A19E-48AE-AE4D-D89603B62408}" dt="2022-05-03T21:08:46.561" v="1"/>
        <pc:sldMkLst>
          <pc:docMk/>
          <pc:sldMk cId="1457881375" sldId="915"/>
        </pc:sldMkLst>
      </pc:sldChg>
    </pc:docChg>
  </pc:docChgLst>
  <pc:docChgLst>
    <pc:chgData name="Thomas, Candy - FPAC-NRCS, KS" userId="bfd2d3cc-56fc-4443-9439-18e7fc23dce7" providerId="ADAL" clId="{C8865677-5F5E-4C50-AB21-B0B8E1D6F7D5}"/>
    <pc:docChg chg="custSel delSld modSld">
      <pc:chgData name="Thomas, Candy - FPAC-NRCS, KS" userId="bfd2d3cc-56fc-4443-9439-18e7fc23dce7" providerId="ADAL" clId="{C8865677-5F5E-4C50-AB21-B0B8E1D6F7D5}" dt="2024-08-20T20:41:18.613" v="512" actId="1076"/>
      <pc:docMkLst>
        <pc:docMk/>
      </pc:docMkLst>
      <pc:sldChg chg="modSp mod">
        <pc:chgData name="Thomas, Candy - FPAC-NRCS, KS" userId="bfd2d3cc-56fc-4443-9439-18e7fc23dce7" providerId="ADAL" clId="{C8865677-5F5E-4C50-AB21-B0B8E1D6F7D5}" dt="2024-08-20T20:26:14.724" v="80" actId="20577"/>
        <pc:sldMkLst>
          <pc:docMk/>
          <pc:sldMk cId="568908586" sldId="352"/>
        </pc:sldMkLst>
      </pc:sldChg>
      <pc:sldChg chg="modSp mod">
        <pc:chgData name="Thomas, Candy - FPAC-NRCS, KS" userId="bfd2d3cc-56fc-4443-9439-18e7fc23dce7" providerId="ADAL" clId="{C8865677-5F5E-4C50-AB21-B0B8E1D6F7D5}" dt="2024-08-20T20:38:29.213" v="408" actId="6549"/>
        <pc:sldMkLst>
          <pc:docMk/>
          <pc:sldMk cId="1935407731" sldId="410"/>
        </pc:sldMkLst>
      </pc:sldChg>
      <pc:sldChg chg="modSp mod">
        <pc:chgData name="Thomas, Candy - FPAC-NRCS, KS" userId="bfd2d3cc-56fc-4443-9439-18e7fc23dce7" providerId="ADAL" clId="{C8865677-5F5E-4C50-AB21-B0B8E1D6F7D5}" dt="2024-08-20T20:41:18.613" v="512" actId="1076"/>
        <pc:sldMkLst>
          <pc:docMk/>
          <pc:sldMk cId="2590406128" sldId="411"/>
        </pc:sldMkLst>
      </pc:sldChg>
      <pc:sldChg chg="modSp mod">
        <pc:chgData name="Thomas, Candy - FPAC-NRCS, KS" userId="bfd2d3cc-56fc-4443-9439-18e7fc23dce7" providerId="ADAL" clId="{C8865677-5F5E-4C50-AB21-B0B8E1D6F7D5}" dt="2024-08-20T20:32:42.095" v="391" actId="14100"/>
        <pc:sldMkLst>
          <pc:docMk/>
          <pc:sldMk cId="2714334006" sldId="441"/>
        </pc:sldMkLst>
      </pc:sldChg>
      <pc:sldChg chg="modSp mod modAnim">
        <pc:chgData name="Thomas, Candy - FPAC-NRCS, KS" userId="bfd2d3cc-56fc-4443-9439-18e7fc23dce7" providerId="ADAL" clId="{C8865677-5F5E-4C50-AB21-B0B8E1D6F7D5}" dt="2024-08-20T20:37:22.315" v="405"/>
        <pc:sldMkLst>
          <pc:docMk/>
          <pc:sldMk cId="664238651" sldId="446"/>
        </pc:sldMkLst>
      </pc:sldChg>
      <pc:sldChg chg="modSp">
        <pc:chgData name="Thomas, Candy - FPAC-NRCS, KS" userId="bfd2d3cc-56fc-4443-9439-18e7fc23dce7" providerId="ADAL" clId="{C8865677-5F5E-4C50-AB21-B0B8E1D6F7D5}" dt="2024-08-20T20:24:59.144" v="25" actId="20577"/>
        <pc:sldMkLst>
          <pc:docMk/>
          <pc:sldMk cId="1281376769" sldId="449"/>
        </pc:sldMkLst>
      </pc:sldChg>
      <pc:sldChg chg="modSp mod">
        <pc:chgData name="Thomas, Candy - FPAC-NRCS, KS" userId="bfd2d3cc-56fc-4443-9439-18e7fc23dce7" providerId="ADAL" clId="{C8865677-5F5E-4C50-AB21-B0B8E1D6F7D5}" dt="2024-08-20T20:25:19.613" v="39" actId="20577"/>
        <pc:sldMkLst>
          <pc:docMk/>
          <pc:sldMk cId="2612102372" sldId="454"/>
        </pc:sldMkLst>
      </pc:sldChg>
      <pc:sldChg chg="del">
        <pc:chgData name="Thomas, Candy - FPAC-NRCS, KS" userId="bfd2d3cc-56fc-4443-9439-18e7fc23dce7" providerId="ADAL" clId="{C8865677-5F5E-4C50-AB21-B0B8E1D6F7D5}" dt="2024-08-20T20:34:36.593" v="392" actId="2696"/>
        <pc:sldMkLst>
          <pc:docMk/>
          <pc:sldMk cId="11928813" sldId="477"/>
        </pc:sldMkLst>
      </pc:sldChg>
      <pc:sldChg chg="del">
        <pc:chgData name="Thomas, Candy - FPAC-NRCS, KS" userId="bfd2d3cc-56fc-4443-9439-18e7fc23dce7" providerId="ADAL" clId="{C8865677-5F5E-4C50-AB21-B0B8E1D6F7D5}" dt="2024-08-20T20:34:36.593" v="392" actId="2696"/>
        <pc:sldMkLst>
          <pc:docMk/>
          <pc:sldMk cId="209109596" sldId="478"/>
        </pc:sldMkLst>
      </pc:sldChg>
      <pc:sldChg chg="del">
        <pc:chgData name="Thomas, Candy - FPAC-NRCS, KS" userId="bfd2d3cc-56fc-4443-9439-18e7fc23dce7" providerId="ADAL" clId="{C8865677-5F5E-4C50-AB21-B0B8E1D6F7D5}" dt="2024-08-20T20:34:36.593" v="392" actId="2696"/>
        <pc:sldMkLst>
          <pc:docMk/>
          <pc:sldMk cId="285552358" sldId="479"/>
        </pc:sldMkLst>
      </pc:sldChg>
      <pc:sldChg chg="modNotesTx">
        <pc:chgData name="Thomas, Candy - FPAC-NRCS, KS" userId="bfd2d3cc-56fc-4443-9439-18e7fc23dce7" providerId="ADAL" clId="{C8865677-5F5E-4C50-AB21-B0B8E1D6F7D5}" dt="2024-08-20T20:29:24.779" v="345" actId="20577"/>
        <pc:sldMkLst>
          <pc:docMk/>
          <pc:sldMk cId="3818463960" sldId="875"/>
        </pc:sldMkLst>
      </pc:sldChg>
    </pc:docChg>
  </pc:docChgLst>
  <pc:docChgLst>
    <pc:chgData name="Williams, Antron - NRCS, Athens, GA" userId="308ec4b9-b9c4-4618-82ff-0ae0fbb78531" providerId="ADAL" clId="{04C3777B-7186-4BBA-AAB2-A5B39C723B7B}"/>
    <pc:docChg chg="modSld">
      <pc:chgData name="Williams, Antron - NRCS, Athens, GA" userId="308ec4b9-b9c4-4618-82ff-0ae0fbb78531" providerId="ADAL" clId="{04C3777B-7186-4BBA-AAB2-A5B39C723B7B}" dt="2022-03-23T17:49:24.955" v="5" actId="20577"/>
      <pc:docMkLst>
        <pc:docMk/>
      </pc:docMkLst>
      <pc:sldChg chg="modSp mod">
        <pc:chgData name="Williams, Antron - NRCS, Athens, GA" userId="308ec4b9-b9c4-4618-82ff-0ae0fbb78531" providerId="ADAL" clId="{04C3777B-7186-4BBA-AAB2-A5B39C723B7B}" dt="2022-03-23T17:49:24.955" v="5" actId="20577"/>
        <pc:sldMkLst>
          <pc:docMk/>
          <pc:sldMk cId="556547569" sldId="423"/>
        </pc:sldMkLst>
      </pc:sldChg>
      <pc:sldChg chg="modSp mod">
        <pc:chgData name="Williams, Antron - NRCS, Athens, GA" userId="308ec4b9-b9c4-4618-82ff-0ae0fbb78531" providerId="ADAL" clId="{04C3777B-7186-4BBA-AAB2-A5B39C723B7B}" dt="2022-03-23T17:24:57.041" v="0" actId="1076"/>
        <pc:sldMkLst>
          <pc:docMk/>
          <pc:sldMk cId="1922234933" sldId="912"/>
        </pc:sldMkLst>
      </pc:sldChg>
    </pc:docChg>
  </pc:docChgLst>
  <pc:docChgLst>
    <pc:chgData name="Thomas, Candy - FPAC-NRCS, KS" userId="S::candy.thomas@usda.gov::bfd2d3cc-56fc-4443-9439-18e7fc23dce7" providerId="AD" clId="Web-{05EB4250-95AC-E37D-6AC5-3CFDF14B96D7}"/>
    <pc:docChg chg="modSld">
      <pc:chgData name="Thomas, Candy - FPAC-NRCS, KS" userId="S::candy.thomas@usda.gov::bfd2d3cc-56fc-4443-9439-18e7fc23dce7" providerId="AD" clId="Web-{05EB4250-95AC-E37D-6AC5-3CFDF14B96D7}" dt="2024-11-04T21:53:10.485" v="33"/>
      <pc:docMkLst>
        <pc:docMk/>
      </pc:docMkLst>
      <pc:sldChg chg="modNotes">
        <pc:chgData name="Thomas, Candy - FPAC-NRCS, KS" userId="S::candy.thomas@usda.gov::bfd2d3cc-56fc-4443-9439-18e7fc23dce7" providerId="AD" clId="Web-{05EB4250-95AC-E37D-6AC5-3CFDF14B96D7}" dt="2024-11-04T21:48:28.110" v="2"/>
        <pc:sldMkLst>
          <pc:docMk/>
          <pc:sldMk cId="3288347352" sldId="468"/>
        </pc:sldMkLst>
      </pc:sldChg>
      <pc:sldChg chg="modNotes">
        <pc:chgData name="Thomas, Candy - FPAC-NRCS, KS" userId="S::candy.thomas@usda.gov::bfd2d3cc-56fc-4443-9439-18e7fc23dce7" providerId="AD" clId="Web-{05EB4250-95AC-E37D-6AC5-3CFDF14B96D7}" dt="2024-11-04T21:51:31.719" v="32"/>
        <pc:sldMkLst>
          <pc:docMk/>
          <pc:sldMk cId="2955049048" sldId="1034"/>
        </pc:sldMkLst>
      </pc:sldChg>
      <pc:sldChg chg="modNotes">
        <pc:chgData name="Thomas, Candy - FPAC-NRCS, KS" userId="S::candy.thomas@usda.gov::bfd2d3cc-56fc-4443-9439-18e7fc23dce7" providerId="AD" clId="Web-{05EB4250-95AC-E37D-6AC5-3CFDF14B96D7}" dt="2024-11-04T21:53:10.485" v="33"/>
        <pc:sldMkLst>
          <pc:docMk/>
          <pc:sldMk cId="4245873692" sldId="1161"/>
        </pc:sldMkLst>
      </pc:sldChg>
    </pc:docChg>
  </pc:docChgLst>
  <pc:docChgLst>
    <pc:chgData name="Thomas, Candy - FPAC-NRCS, KS" userId="bfd2d3cc-56fc-4443-9439-18e7fc23dce7" providerId="ADAL" clId="{0629C00E-C4AB-4211-B7B5-CF4E32D3CCBF}"/>
    <pc:docChg chg="custSel addSld modSld">
      <pc:chgData name="Thomas, Candy - FPAC-NRCS, KS" userId="bfd2d3cc-56fc-4443-9439-18e7fc23dce7" providerId="ADAL" clId="{0629C00E-C4AB-4211-B7B5-CF4E32D3CCBF}" dt="2024-08-28T21:39:35.701" v="1161" actId="20577"/>
      <pc:docMkLst>
        <pc:docMk/>
      </pc:docMkLst>
      <pc:sldChg chg="modSp mod">
        <pc:chgData name="Thomas, Candy - FPAC-NRCS, KS" userId="bfd2d3cc-56fc-4443-9439-18e7fc23dce7" providerId="ADAL" clId="{0629C00E-C4AB-4211-B7B5-CF4E32D3CCBF}" dt="2024-08-28T19:54:18.458" v="982" actId="207"/>
        <pc:sldMkLst>
          <pc:docMk/>
          <pc:sldMk cId="2631582249" sldId="285"/>
        </pc:sldMkLst>
      </pc:sldChg>
      <pc:sldChg chg="modNotesTx">
        <pc:chgData name="Thomas, Candy - FPAC-NRCS, KS" userId="bfd2d3cc-56fc-4443-9439-18e7fc23dce7" providerId="ADAL" clId="{0629C00E-C4AB-4211-B7B5-CF4E32D3CCBF}" dt="2024-08-28T19:55:01.366" v="1011" actId="20577"/>
        <pc:sldMkLst>
          <pc:docMk/>
          <pc:sldMk cId="1935407731" sldId="410"/>
        </pc:sldMkLst>
      </pc:sldChg>
      <pc:sldChg chg="modSp mod">
        <pc:chgData name="Thomas, Candy - FPAC-NRCS, KS" userId="bfd2d3cc-56fc-4443-9439-18e7fc23dce7" providerId="ADAL" clId="{0629C00E-C4AB-4211-B7B5-CF4E32D3CCBF}" dt="2024-08-28T19:59:02.446" v="1086" actId="1076"/>
        <pc:sldMkLst>
          <pc:docMk/>
          <pc:sldMk cId="4052278399" sldId="414"/>
        </pc:sldMkLst>
      </pc:sldChg>
      <pc:sldChg chg="modSp mod modNotesTx">
        <pc:chgData name="Thomas, Candy - FPAC-NRCS, KS" userId="bfd2d3cc-56fc-4443-9439-18e7fc23dce7" providerId="ADAL" clId="{0629C00E-C4AB-4211-B7B5-CF4E32D3CCBF}" dt="2024-08-28T19:37:34.970" v="1" actId="313"/>
        <pc:sldMkLst>
          <pc:docMk/>
          <pc:sldMk cId="1113582866" sldId="417"/>
        </pc:sldMkLst>
      </pc:sldChg>
      <pc:sldChg chg="modNotesTx">
        <pc:chgData name="Thomas, Candy - FPAC-NRCS, KS" userId="bfd2d3cc-56fc-4443-9439-18e7fc23dce7" providerId="ADAL" clId="{0629C00E-C4AB-4211-B7B5-CF4E32D3CCBF}" dt="2024-08-28T20:00:10.994" v="1087" actId="6549"/>
        <pc:sldMkLst>
          <pc:docMk/>
          <pc:sldMk cId="1214638977" sldId="419"/>
        </pc:sldMkLst>
      </pc:sldChg>
      <pc:sldChg chg="addSp modSp mod modAnim addCm delCm modNotesTx">
        <pc:chgData name="Thomas, Candy - FPAC-NRCS, KS" userId="bfd2d3cc-56fc-4443-9439-18e7fc23dce7" providerId="ADAL" clId="{0629C00E-C4AB-4211-B7B5-CF4E32D3CCBF}" dt="2024-08-28T21:39:35.701" v="1161" actId="20577"/>
        <pc:sldMkLst>
          <pc:docMk/>
          <pc:sldMk cId="848950026" sldId="421"/>
        </pc:sldMkLst>
        <pc:extLst>
          <p:ext xmlns:p="http://schemas.openxmlformats.org/presentationml/2006/main" uri="{D6D511B9-2390-475A-947B-AFAB55BFBCF1}">
            <pc226:cmChg xmlns:pc226="http://schemas.microsoft.com/office/powerpoint/2022/06/main/command" chg="add del">
              <pc226:chgData name="Thomas, Candy - FPAC-NRCS, KS" userId="bfd2d3cc-56fc-4443-9439-18e7fc23dce7" providerId="ADAL" clId="{0629C00E-C4AB-4211-B7B5-CF4E32D3CCBF}" dt="2024-08-28T21:38:27.860" v="1111"/>
              <pc2:cmMkLst xmlns:pc2="http://schemas.microsoft.com/office/powerpoint/2019/9/main/command">
                <pc:docMk/>
                <pc:sldMk cId="848950026" sldId="421"/>
                <pc2:cmMk id="{5AD120BC-4CAF-49E7-9803-3B389FC5A542}"/>
              </pc2:cmMkLst>
            </pc226:cmChg>
          </p:ext>
        </pc:extLst>
      </pc:sldChg>
      <pc:sldChg chg="modSp mod modNotesTx">
        <pc:chgData name="Thomas, Candy - FPAC-NRCS, KS" userId="bfd2d3cc-56fc-4443-9439-18e7fc23dce7" providerId="ADAL" clId="{0629C00E-C4AB-4211-B7B5-CF4E32D3CCBF}" dt="2024-08-28T19:48:33.351" v="728" actId="20577"/>
        <pc:sldMkLst>
          <pc:docMk/>
          <pc:sldMk cId="1008287269" sldId="422"/>
        </pc:sldMkLst>
      </pc:sldChg>
      <pc:sldChg chg="modSp modNotesTx">
        <pc:chgData name="Thomas, Candy - FPAC-NRCS, KS" userId="bfd2d3cc-56fc-4443-9439-18e7fc23dce7" providerId="ADAL" clId="{0629C00E-C4AB-4211-B7B5-CF4E32D3CCBF}" dt="2024-08-28T19:51:57.539" v="978" actId="33524"/>
        <pc:sldMkLst>
          <pc:docMk/>
          <pc:sldMk cId="42747102" sldId="913"/>
        </pc:sldMkLst>
      </pc:sldChg>
      <pc:sldChg chg="addSp modSp new mod modShow modNotesTx">
        <pc:chgData name="Thomas, Candy - FPAC-NRCS, KS" userId="bfd2d3cc-56fc-4443-9439-18e7fc23dce7" providerId="ADAL" clId="{0629C00E-C4AB-4211-B7B5-CF4E32D3CCBF}" dt="2024-08-28T19:58:19.269" v="1085" actId="729"/>
        <pc:sldMkLst>
          <pc:docMk/>
          <pc:sldMk cId="4247435511" sldId="1160"/>
        </pc:sldMkLst>
      </pc:sldChg>
    </pc:docChg>
  </pc:docChgLst>
  <pc:docChgLst>
    <pc:chgData name="Thomas, Candy - FPAC-NRCS, KS" userId="S::candy.thomas@usda.gov::bfd2d3cc-56fc-4443-9439-18e7fc23dce7" providerId="AD" clId="Web-{D33E58FE-4803-5A65-75F3-8F8A8DBE1CB6}"/>
    <pc:docChg chg="modSld">
      <pc:chgData name="Thomas, Candy - FPAC-NRCS, KS" userId="S::candy.thomas@usda.gov::bfd2d3cc-56fc-4443-9439-18e7fc23dce7" providerId="AD" clId="Web-{D33E58FE-4803-5A65-75F3-8F8A8DBE1CB6}" dt="2024-09-25T16:14:35.528" v="51"/>
      <pc:docMkLst>
        <pc:docMk/>
      </pc:docMkLst>
      <pc:sldChg chg="modNotes">
        <pc:chgData name="Thomas, Candy - FPAC-NRCS, KS" userId="S::candy.thomas@usda.gov::bfd2d3cc-56fc-4443-9439-18e7fc23dce7" providerId="AD" clId="Web-{D33E58FE-4803-5A65-75F3-8F8A8DBE1CB6}" dt="2024-09-25T16:14:35.528" v="51"/>
        <pc:sldMkLst>
          <pc:docMk/>
          <pc:sldMk cId="1451500711" sldId="918"/>
        </pc:sldMkLst>
      </pc:sldChg>
    </pc:docChg>
  </pc:docChgLst>
  <pc:docChgLst>
    <pc:chgData name="Thomas, Candy - NRCS, Salina, KS" userId="bfd2d3cc-56fc-4443-9439-18e7fc23dce7" providerId="ADAL" clId="{7006665B-DDB0-4B8C-8219-57B2357FA80C}"/>
    <pc:docChg chg="custSel modSld">
      <pc:chgData name="Thomas, Candy - NRCS, Salina, KS" userId="bfd2d3cc-56fc-4443-9439-18e7fc23dce7" providerId="ADAL" clId="{7006665B-DDB0-4B8C-8219-57B2357FA80C}" dt="2021-11-05T14:41:15.728" v="1173" actId="20577"/>
      <pc:docMkLst>
        <pc:docMk/>
      </pc:docMkLst>
      <pc:sldChg chg="modSp modNotesTx">
        <pc:chgData name="Thomas, Candy - NRCS, Salina, KS" userId="bfd2d3cc-56fc-4443-9439-18e7fc23dce7" providerId="ADAL" clId="{7006665B-DDB0-4B8C-8219-57B2357FA80C}" dt="2021-11-05T14:41:15.728" v="1173" actId="20577"/>
        <pc:sldMkLst>
          <pc:docMk/>
          <pc:sldMk cId="3818463960" sldId="875"/>
        </pc:sldMkLst>
      </pc:sldChg>
    </pc:docChg>
  </pc:docChgLst>
  <pc:docChgLst>
    <pc:chgData name="Thomas, Candy - NRCS, Salina, KS" userId="bfd2d3cc-56fc-4443-9439-18e7fc23dce7" providerId="ADAL" clId="{53AAD5D0-C77D-4D19-A678-17E17F433347}"/>
    <pc:docChg chg="undo custSel addSld delSld modSld sldOrd modMainMaster">
      <pc:chgData name="Thomas, Candy - NRCS, Salina, KS" userId="bfd2d3cc-56fc-4443-9439-18e7fc23dce7" providerId="ADAL" clId="{53AAD5D0-C77D-4D19-A678-17E17F433347}" dt="2021-10-19T18:50:03.287" v="2706" actId="6549"/>
      <pc:docMkLst>
        <pc:docMk/>
      </pc:docMkLst>
      <pc:sldChg chg="addSp delSp modSp mod">
        <pc:chgData name="Thomas, Candy - NRCS, Salina, KS" userId="bfd2d3cc-56fc-4443-9439-18e7fc23dce7" providerId="ADAL" clId="{53AAD5D0-C77D-4D19-A678-17E17F433347}" dt="2021-10-15T14:42:31.250" v="199" actId="478"/>
        <pc:sldMkLst>
          <pc:docMk/>
          <pc:sldMk cId="2876849554" sldId="257"/>
        </pc:sldMkLst>
      </pc:sldChg>
      <pc:sldChg chg="modSp">
        <pc:chgData name="Thomas, Candy - NRCS, Salina, KS" userId="bfd2d3cc-56fc-4443-9439-18e7fc23dce7" providerId="ADAL" clId="{53AAD5D0-C77D-4D19-A678-17E17F433347}" dt="2021-10-13T19:20:49.999" v="99"/>
        <pc:sldMkLst>
          <pc:docMk/>
          <pc:sldMk cId="3664163724" sldId="309"/>
        </pc:sldMkLst>
      </pc:sldChg>
      <pc:sldChg chg="modSp mod">
        <pc:chgData name="Thomas, Candy - NRCS, Salina, KS" userId="bfd2d3cc-56fc-4443-9439-18e7fc23dce7" providerId="ADAL" clId="{53AAD5D0-C77D-4D19-A678-17E17F433347}" dt="2021-10-15T14:59:27.905" v="721" actId="6549"/>
        <pc:sldMkLst>
          <pc:docMk/>
          <pc:sldMk cId="568908586" sldId="352"/>
        </pc:sldMkLst>
      </pc:sldChg>
      <pc:sldChg chg="modSp modNotesTx">
        <pc:chgData name="Thomas, Candy - NRCS, Salina, KS" userId="bfd2d3cc-56fc-4443-9439-18e7fc23dce7" providerId="ADAL" clId="{53AAD5D0-C77D-4D19-A678-17E17F433347}" dt="2021-10-15T15:05:29.132" v="937" actId="20577"/>
        <pc:sldMkLst>
          <pc:docMk/>
          <pc:sldMk cId="2622684298" sldId="374"/>
        </pc:sldMkLst>
      </pc:sldChg>
      <pc:sldChg chg="modSp">
        <pc:chgData name="Thomas, Candy - NRCS, Salina, KS" userId="bfd2d3cc-56fc-4443-9439-18e7fc23dce7" providerId="ADAL" clId="{53AAD5D0-C77D-4D19-A678-17E17F433347}" dt="2021-10-15T15:32:45.408" v="1756" actId="14100"/>
        <pc:sldMkLst>
          <pc:docMk/>
          <pc:sldMk cId="2078654097" sldId="399"/>
        </pc:sldMkLst>
      </pc:sldChg>
      <pc:sldChg chg="modSp">
        <pc:chgData name="Thomas, Candy - NRCS, Salina, KS" userId="bfd2d3cc-56fc-4443-9439-18e7fc23dce7" providerId="ADAL" clId="{53AAD5D0-C77D-4D19-A678-17E17F433347}" dt="2021-10-13T19:20:49.999" v="99"/>
        <pc:sldMkLst>
          <pc:docMk/>
          <pc:sldMk cId="525757894" sldId="406"/>
        </pc:sldMkLst>
      </pc:sldChg>
      <pc:sldChg chg="modSp">
        <pc:chgData name="Thomas, Candy - NRCS, Salina, KS" userId="bfd2d3cc-56fc-4443-9439-18e7fc23dce7" providerId="ADAL" clId="{53AAD5D0-C77D-4D19-A678-17E17F433347}" dt="2021-10-13T19:20:49.999" v="99"/>
        <pc:sldMkLst>
          <pc:docMk/>
          <pc:sldMk cId="2466303506" sldId="407"/>
        </pc:sldMkLst>
      </pc:sldChg>
      <pc:sldChg chg="modSp">
        <pc:chgData name="Thomas, Candy - NRCS, Salina, KS" userId="bfd2d3cc-56fc-4443-9439-18e7fc23dce7" providerId="ADAL" clId="{53AAD5D0-C77D-4D19-A678-17E17F433347}" dt="2021-10-13T19:20:49.999" v="99"/>
        <pc:sldMkLst>
          <pc:docMk/>
          <pc:sldMk cId="1036754150" sldId="408"/>
        </pc:sldMkLst>
      </pc:sldChg>
      <pc:sldChg chg="modSp mod modShow">
        <pc:chgData name="Thomas, Candy - NRCS, Salina, KS" userId="bfd2d3cc-56fc-4443-9439-18e7fc23dce7" providerId="ADAL" clId="{53AAD5D0-C77D-4D19-A678-17E17F433347}" dt="2021-10-13T19:20:49.999" v="99"/>
        <pc:sldMkLst>
          <pc:docMk/>
          <pc:sldMk cId="1800680610" sldId="409"/>
        </pc:sldMkLst>
      </pc:sldChg>
      <pc:sldChg chg="modSp">
        <pc:chgData name="Thomas, Candy - NRCS, Salina, KS" userId="bfd2d3cc-56fc-4443-9439-18e7fc23dce7" providerId="ADAL" clId="{53AAD5D0-C77D-4D19-A678-17E17F433347}" dt="2021-10-13T19:20:49.999" v="99"/>
        <pc:sldMkLst>
          <pc:docMk/>
          <pc:sldMk cId="1935407731" sldId="410"/>
        </pc:sldMkLst>
      </pc:sldChg>
      <pc:sldChg chg="modSp">
        <pc:chgData name="Thomas, Candy - NRCS, Salina, KS" userId="bfd2d3cc-56fc-4443-9439-18e7fc23dce7" providerId="ADAL" clId="{53AAD5D0-C77D-4D19-A678-17E17F433347}" dt="2021-10-13T19:20:49.999" v="99"/>
        <pc:sldMkLst>
          <pc:docMk/>
          <pc:sldMk cId="2590406128" sldId="411"/>
        </pc:sldMkLst>
      </pc:sldChg>
      <pc:sldChg chg="modSp mod modShow">
        <pc:chgData name="Thomas, Candy - NRCS, Salina, KS" userId="bfd2d3cc-56fc-4443-9439-18e7fc23dce7" providerId="ADAL" clId="{53AAD5D0-C77D-4D19-A678-17E17F433347}" dt="2021-10-13T19:20:49.999" v="99"/>
        <pc:sldMkLst>
          <pc:docMk/>
          <pc:sldMk cId="4052278399" sldId="414"/>
        </pc:sldMkLst>
      </pc:sldChg>
      <pc:sldChg chg="modSp">
        <pc:chgData name="Thomas, Candy - NRCS, Salina, KS" userId="bfd2d3cc-56fc-4443-9439-18e7fc23dce7" providerId="ADAL" clId="{53AAD5D0-C77D-4D19-A678-17E17F433347}" dt="2021-10-13T19:20:49.999" v="99"/>
        <pc:sldMkLst>
          <pc:docMk/>
          <pc:sldMk cId="3774063339" sldId="415"/>
        </pc:sldMkLst>
      </pc:sldChg>
      <pc:sldChg chg="modSp">
        <pc:chgData name="Thomas, Candy - NRCS, Salina, KS" userId="bfd2d3cc-56fc-4443-9439-18e7fc23dce7" providerId="ADAL" clId="{53AAD5D0-C77D-4D19-A678-17E17F433347}" dt="2021-10-13T19:20:49.999" v="99"/>
        <pc:sldMkLst>
          <pc:docMk/>
          <pc:sldMk cId="1362150702" sldId="416"/>
        </pc:sldMkLst>
      </pc:sldChg>
      <pc:sldChg chg="modSp">
        <pc:chgData name="Thomas, Candy - NRCS, Salina, KS" userId="bfd2d3cc-56fc-4443-9439-18e7fc23dce7" providerId="ADAL" clId="{53AAD5D0-C77D-4D19-A678-17E17F433347}" dt="2021-10-13T19:20:49.999" v="99"/>
        <pc:sldMkLst>
          <pc:docMk/>
          <pc:sldMk cId="1113582866" sldId="417"/>
        </pc:sldMkLst>
      </pc:sldChg>
      <pc:sldChg chg="modSp">
        <pc:chgData name="Thomas, Candy - NRCS, Salina, KS" userId="bfd2d3cc-56fc-4443-9439-18e7fc23dce7" providerId="ADAL" clId="{53AAD5D0-C77D-4D19-A678-17E17F433347}" dt="2021-10-13T19:20:49.999" v="99"/>
        <pc:sldMkLst>
          <pc:docMk/>
          <pc:sldMk cId="1214638977" sldId="419"/>
        </pc:sldMkLst>
      </pc:sldChg>
      <pc:sldChg chg="modSp">
        <pc:chgData name="Thomas, Candy - NRCS, Salina, KS" userId="bfd2d3cc-56fc-4443-9439-18e7fc23dce7" providerId="ADAL" clId="{53AAD5D0-C77D-4D19-A678-17E17F433347}" dt="2021-10-13T19:20:49.999" v="99"/>
        <pc:sldMkLst>
          <pc:docMk/>
          <pc:sldMk cId="2707700471" sldId="420"/>
        </pc:sldMkLst>
      </pc:sldChg>
      <pc:sldChg chg="modSp">
        <pc:chgData name="Thomas, Candy - NRCS, Salina, KS" userId="bfd2d3cc-56fc-4443-9439-18e7fc23dce7" providerId="ADAL" clId="{53AAD5D0-C77D-4D19-A678-17E17F433347}" dt="2021-10-13T19:20:49.999" v="99"/>
        <pc:sldMkLst>
          <pc:docMk/>
          <pc:sldMk cId="848950026" sldId="421"/>
        </pc:sldMkLst>
      </pc:sldChg>
      <pc:sldChg chg="modSp">
        <pc:chgData name="Thomas, Candy - NRCS, Salina, KS" userId="bfd2d3cc-56fc-4443-9439-18e7fc23dce7" providerId="ADAL" clId="{53AAD5D0-C77D-4D19-A678-17E17F433347}" dt="2021-10-13T19:20:49.999" v="99"/>
        <pc:sldMkLst>
          <pc:docMk/>
          <pc:sldMk cId="1008287269" sldId="422"/>
        </pc:sldMkLst>
      </pc:sldChg>
      <pc:sldChg chg="modSp">
        <pc:chgData name="Thomas, Candy - NRCS, Salina, KS" userId="bfd2d3cc-56fc-4443-9439-18e7fc23dce7" providerId="ADAL" clId="{53AAD5D0-C77D-4D19-A678-17E17F433347}" dt="2021-10-13T19:20:49.999" v="99"/>
        <pc:sldMkLst>
          <pc:docMk/>
          <pc:sldMk cId="556547569" sldId="423"/>
        </pc:sldMkLst>
      </pc:sldChg>
      <pc:sldChg chg="modSp">
        <pc:chgData name="Thomas, Candy - NRCS, Salina, KS" userId="bfd2d3cc-56fc-4443-9439-18e7fc23dce7" providerId="ADAL" clId="{53AAD5D0-C77D-4D19-A678-17E17F433347}" dt="2021-10-13T19:20:49.999" v="99"/>
        <pc:sldMkLst>
          <pc:docMk/>
          <pc:sldMk cId="2026169256" sldId="431"/>
        </pc:sldMkLst>
      </pc:sldChg>
      <pc:sldChg chg="delSp modSp mod">
        <pc:chgData name="Thomas, Candy - NRCS, Salina, KS" userId="bfd2d3cc-56fc-4443-9439-18e7fc23dce7" providerId="ADAL" clId="{53AAD5D0-C77D-4D19-A678-17E17F433347}" dt="2021-10-15T15:10:04.970" v="1074" actId="478"/>
        <pc:sldMkLst>
          <pc:docMk/>
          <pc:sldMk cId="2866090750" sldId="432"/>
        </pc:sldMkLst>
      </pc:sldChg>
      <pc:sldChg chg="modSp mod modNotesTx">
        <pc:chgData name="Thomas, Candy - NRCS, Salina, KS" userId="bfd2d3cc-56fc-4443-9439-18e7fc23dce7" providerId="ADAL" clId="{53AAD5D0-C77D-4D19-A678-17E17F433347}" dt="2021-10-15T15:10:12.430" v="1075" actId="6549"/>
        <pc:sldMkLst>
          <pc:docMk/>
          <pc:sldMk cId="692462467" sldId="434"/>
        </pc:sldMkLst>
      </pc:sldChg>
      <pc:sldChg chg="modSp">
        <pc:chgData name="Thomas, Candy - NRCS, Salina, KS" userId="bfd2d3cc-56fc-4443-9439-18e7fc23dce7" providerId="ADAL" clId="{53AAD5D0-C77D-4D19-A678-17E17F433347}" dt="2021-10-15T15:20:26.857" v="1589" actId="1076"/>
        <pc:sldMkLst>
          <pc:docMk/>
          <pc:sldMk cId="3662111756" sldId="436"/>
        </pc:sldMkLst>
      </pc:sldChg>
      <pc:sldChg chg="modSp modNotesTx">
        <pc:chgData name="Thomas, Candy - NRCS, Salina, KS" userId="bfd2d3cc-56fc-4443-9439-18e7fc23dce7" providerId="ADAL" clId="{53AAD5D0-C77D-4D19-A678-17E17F433347}" dt="2021-10-15T15:21:29.035" v="1627" actId="20577"/>
        <pc:sldMkLst>
          <pc:docMk/>
          <pc:sldMk cId="2892588284" sldId="437"/>
        </pc:sldMkLst>
      </pc:sldChg>
      <pc:sldChg chg="modSp">
        <pc:chgData name="Thomas, Candy - NRCS, Salina, KS" userId="bfd2d3cc-56fc-4443-9439-18e7fc23dce7" providerId="ADAL" clId="{53AAD5D0-C77D-4D19-A678-17E17F433347}" dt="2021-10-13T19:20:49.999" v="99"/>
        <pc:sldMkLst>
          <pc:docMk/>
          <pc:sldMk cId="2714334006" sldId="441"/>
        </pc:sldMkLst>
      </pc:sldChg>
      <pc:sldChg chg="addSp delSp modSp mod">
        <pc:chgData name="Thomas, Candy - NRCS, Salina, KS" userId="bfd2d3cc-56fc-4443-9439-18e7fc23dce7" providerId="ADAL" clId="{53AAD5D0-C77D-4D19-A678-17E17F433347}" dt="2021-10-15T15:30:10.476" v="1748" actId="478"/>
        <pc:sldMkLst>
          <pc:docMk/>
          <pc:sldMk cId="664238651" sldId="446"/>
        </pc:sldMkLst>
      </pc:sldChg>
      <pc:sldChg chg="modSp mod modNotesTx">
        <pc:chgData name="Thomas, Candy - NRCS, Salina, KS" userId="bfd2d3cc-56fc-4443-9439-18e7fc23dce7" providerId="ADAL" clId="{53AAD5D0-C77D-4D19-A678-17E17F433347}" dt="2021-10-15T14:44:39.087" v="225" actId="6549"/>
        <pc:sldMkLst>
          <pc:docMk/>
          <pc:sldMk cId="1281376769" sldId="449"/>
        </pc:sldMkLst>
      </pc:sldChg>
      <pc:sldChg chg="modSp mod modNotesTx">
        <pc:chgData name="Thomas, Candy - NRCS, Salina, KS" userId="bfd2d3cc-56fc-4443-9439-18e7fc23dce7" providerId="ADAL" clId="{53AAD5D0-C77D-4D19-A678-17E17F433347}" dt="2021-10-15T14:48:04.742" v="547" actId="5793"/>
        <pc:sldMkLst>
          <pc:docMk/>
          <pc:sldMk cId="2612102372" sldId="454"/>
        </pc:sldMkLst>
      </pc:sldChg>
      <pc:sldChg chg="modSp modNotesTx">
        <pc:chgData name="Thomas, Candy - NRCS, Salina, KS" userId="bfd2d3cc-56fc-4443-9439-18e7fc23dce7" providerId="ADAL" clId="{53AAD5D0-C77D-4D19-A678-17E17F433347}" dt="2021-10-15T15:19:45.909" v="1588" actId="6549"/>
        <pc:sldMkLst>
          <pc:docMk/>
          <pc:sldMk cId="897998281" sldId="455"/>
        </pc:sldMkLst>
      </pc:sldChg>
      <pc:sldChg chg="modSp">
        <pc:chgData name="Thomas, Candy - NRCS, Salina, KS" userId="bfd2d3cc-56fc-4443-9439-18e7fc23dce7" providerId="ADAL" clId="{53AAD5D0-C77D-4D19-A678-17E17F433347}" dt="2021-10-13T19:20:49.999" v="99"/>
        <pc:sldMkLst>
          <pc:docMk/>
          <pc:sldMk cId="797519523" sldId="456"/>
        </pc:sldMkLst>
      </pc:sldChg>
      <pc:sldChg chg="modSp mod">
        <pc:chgData name="Thomas, Candy - NRCS, Salina, KS" userId="bfd2d3cc-56fc-4443-9439-18e7fc23dce7" providerId="ADAL" clId="{53AAD5D0-C77D-4D19-A678-17E17F433347}" dt="2021-10-13T19:21:22.748" v="101" actId="6549"/>
        <pc:sldMkLst>
          <pc:docMk/>
          <pc:sldMk cId="2468542055" sldId="466"/>
        </pc:sldMkLst>
      </pc:sldChg>
      <pc:sldChg chg="modSp">
        <pc:chgData name="Thomas, Candy - NRCS, Salina, KS" userId="bfd2d3cc-56fc-4443-9439-18e7fc23dce7" providerId="ADAL" clId="{53AAD5D0-C77D-4D19-A678-17E17F433347}" dt="2021-10-13T19:20:49.999" v="99"/>
        <pc:sldMkLst>
          <pc:docMk/>
          <pc:sldMk cId="3896388682" sldId="467"/>
        </pc:sldMkLst>
      </pc:sldChg>
      <pc:sldChg chg="delSp modSp mod modNotesTx">
        <pc:chgData name="Thomas, Candy - NRCS, Salina, KS" userId="bfd2d3cc-56fc-4443-9439-18e7fc23dce7" providerId="ADAL" clId="{53AAD5D0-C77D-4D19-A678-17E17F433347}" dt="2021-10-15T15:07:25.657" v="1068" actId="20577"/>
        <pc:sldMkLst>
          <pc:docMk/>
          <pc:sldMk cId="3288347352" sldId="468"/>
        </pc:sldMkLst>
      </pc:sldChg>
      <pc:sldChg chg="modSp mod ord">
        <pc:chgData name="Thomas, Candy - NRCS, Salina, KS" userId="bfd2d3cc-56fc-4443-9439-18e7fc23dce7" providerId="ADAL" clId="{53AAD5D0-C77D-4D19-A678-17E17F433347}" dt="2021-10-15T15:03:59.102" v="830" actId="20577"/>
        <pc:sldMkLst>
          <pc:docMk/>
          <pc:sldMk cId="3366134367" sldId="873"/>
        </pc:sldMkLst>
      </pc:sldChg>
      <pc:sldChg chg="modSp del">
        <pc:chgData name="Thomas, Candy - NRCS, Salina, KS" userId="bfd2d3cc-56fc-4443-9439-18e7fc23dce7" providerId="ADAL" clId="{53AAD5D0-C77D-4D19-A678-17E17F433347}" dt="2021-10-15T15:32:35.073" v="1755" actId="2696"/>
        <pc:sldMkLst>
          <pc:docMk/>
          <pc:sldMk cId="3818463960" sldId="875"/>
        </pc:sldMkLst>
      </pc:sldChg>
      <pc:sldChg chg="del ord">
        <pc:chgData name="Thomas, Candy - NRCS, Salina, KS" userId="bfd2d3cc-56fc-4443-9439-18e7fc23dce7" providerId="ADAL" clId="{53AAD5D0-C77D-4D19-A678-17E17F433347}" dt="2021-10-15T15:33:05.642" v="1759" actId="2696"/>
        <pc:sldMkLst>
          <pc:docMk/>
          <pc:sldMk cId="1720239460" sldId="911"/>
        </pc:sldMkLst>
      </pc:sldChg>
      <pc:sldChg chg="addSp modSp new mod">
        <pc:chgData name="Thomas, Candy - NRCS, Salina, KS" userId="bfd2d3cc-56fc-4443-9439-18e7fc23dce7" providerId="ADAL" clId="{53AAD5D0-C77D-4D19-A678-17E17F433347}" dt="2021-10-13T19:20:49.999" v="99"/>
        <pc:sldMkLst>
          <pc:docMk/>
          <pc:sldMk cId="3273806227" sldId="914"/>
        </pc:sldMkLst>
      </pc:sldChg>
      <pc:sldChg chg="addSp delSp modSp new add del mod ord">
        <pc:chgData name="Thomas, Candy - NRCS, Salina, KS" userId="bfd2d3cc-56fc-4443-9439-18e7fc23dce7" providerId="ADAL" clId="{53AAD5D0-C77D-4D19-A678-17E17F433347}" dt="2021-10-15T14:54:49.349" v="718"/>
        <pc:sldMkLst>
          <pc:docMk/>
          <pc:sldMk cId="1457881375" sldId="915"/>
        </pc:sldMkLst>
      </pc:sldChg>
      <pc:sldChg chg="addSp new mod modShow">
        <pc:chgData name="Thomas, Candy - NRCS, Salina, KS" userId="bfd2d3cc-56fc-4443-9439-18e7fc23dce7" providerId="ADAL" clId="{53AAD5D0-C77D-4D19-A678-17E17F433347}" dt="2021-10-15T14:55:10.840" v="720" actId="729"/>
        <pc:sldMkLst>
          <pc:docMk/>
          <pc:sldMk cId="3644974500" sldId="916"/>
        </pc:sldMkLst>
      </pc:sldChg>
      <pc:sldChg chg="new del">
        <pc:chgData name="Thomas, Candy - NRCS, Salina, KS" userId="bfd2d3cc-56fc-4443-9439-18e7fc23dce7" providerId="ADAL" clId="{53AAD5D0-C77D-4D19-A678-17E17F433347}" dt="2021-10-15T14:54:01.580" v="616" actId="680"/>
        <pc:sldMkLst>
          <pc:docMk/>
          <pc:sldMk cId="684904867" sldId="917"/>
        </pc:sldMkLst>
      </pc:sldChg>
      <pc:sldChg chg="new add del">
        <pc:chgData name="Thomas, Candy - NRCS, Salina, KS" userId="bfd2d3cc-56fc-4443-9439-18e7fc23dce7" providerId="ADAL" clId="{53AAD5D0-C77D-4D19-A678-17E17F433347}" dt="2021-10-15T14:54:02.951" v="618" actId="680"/>
        <pc:sldMkLst>
          <pc:docMk/>
          <pc:sldMk cId="1912735754" sldId="917"/>
        </pc:sldMkLst>
      </pc:sldChg>
      <pc:sldChg chg="addSp modSp new mod">
        <pc:chgData name="Thomas, Candy - NRCS, Salina, KS" userId="bfd2d3cc-56fc-4443-9439-18e7fc23dce7" providerId="ADAL" clId="{53AAD5D0-C77D-4D19-A678-17E17F433347}" dt="2021-10-15T15:29:25.886" v="1744" actId="1076"/>
        <pc:sldMkLst>
          <pc:docMk/>
          <pc:sldMk cId="2788763500" sldId="917"/>
        </pc:sldMkLst>
      </pc:sldChg>
      <pc:sldChg chg="addSp delSp modSp new mod modNotesTx">
        <pc:chgData name="Thomas, Candy - NRCS, Salina, KS" userId="bfd2d3cc-56fc-4443-9439-18e7fc23dce7" providerId="ADAL" clId="{53AAD5D0-C77D-4D19-A678-17E17F433347}" dt="2021-10-15T15:18:06.559" v="1531" actId="207"/>
        <pc:sldMkLst>
          <pc:docMk/>
          <pc:sldMk cId="1451500711" sldId="918"/>
        </pc:sldMkLst>
      </pc:sldChg>
      <pc:sldChg chg="addSp modSp new mod modNotesTx">
        <pc:chgData name="Thomas, Candy - NRCS, Salina, KS" userId="bfd2d3cc-56fc-4443-9439-18e7fc23dce7" providerId="ADAL" clId="{53AAD5D0-C77D-4D19-A678-17E17F433347}" dt="2021-10-19T18:50:03.287" v="2706" actId="6549"/>
        <pc:sldMkLst>
          <pc:docMk/>
          <pc:sldMk cId="3671357490" sldId="919"/>
        </pc:sldMkLst>
      </pc:sldChg>
      <pc:sldChg chg="addSp modSp new mod setBg modNotesTx">
        <pc:chgData name="Thomas, Candy - NRCS, Salina, KS" userId="bfd2d3cc-56fc-4443-9439-18e7fc23dce7" providerId="ADAL" clId="{53AAD5D0-C77D-4D19-A678-17E17F433347}" dt="2021-10-19T18:45:14.032" v="2206" actId="20577"/>
        <pc:sldMkLst>
          <pc:docMk/>
          <pc:sldMk cId="180275996" sldId="920"/>
        </pc:sldMkLst>
      </pc:sldChg>
      <pc:sldMasterChg chg="modSp mod modSldLayout">
        <pc:chgData name="Thomas, Candy - NRCS, Salina, KS" userId="bfd2d3cc-56fc-4443-9439-18e7fc23dce7" providerId="ADAL" clId="{53AAD5D0-C77D-4D19-A678-17E17F433347}" dt="2021-10-15T14:53:18.498" v="610" actId="6549"/>
        <pc:sldMasterMkLst>
          <pc:docMk/>
          <pc:sldMasterMk cId="3875141556" sldId="2147483660"/>
        </pc:sldMasterMkLst>
        <pc:sldLayoutChg chg="modSp">
          <pc:chgData name="Thomas, Candy - NRCS, Salina, KS" userId="bfd2d3cc-56fc-4443-9439-18e7fc23dce7" providerId="ADAL" clId="{53AAD5D0-C77D-4D19-A678-17E17F433347}" dt="2021-10-13T19:20:49.999" v="99"/>
          <pc:sldLayoutMkLst>
            <pc:docMk/>
            <pc:sldMasterMk cId="3875141556" sldId="2147483660"/>
            <pc:sldLayoutMk cId="3668390993" sldId="2147483662"/>
          </pc:sldLayoutMkLst>
        </pc:sldLayoutChg>
        <pc:sldLayoutChg chg="modSp mod">
          <pc:chgData name="Thomas, Candy - NRCS, Salina, KS" userId="bfd2d3cc-56fc-4443-9439-18e7fc23dce7" providerId="ADAL" clId="{53AAD5D0-C77D-4D19-A678-17E17F433347}" dt="2021-10-15T14:52:39.360" v="604" actId="6549"/>
          <pc:sldLayoutMkLst>
            <pc:docMk/>
            <pc:sldMasterMk cId="3875141556" sldId="2147483660"/>
            <pc:sldLayoutMk cId="1715699630" sldId="2147483664"/>
          </pc:sldLayoutMkLst>
        </pc:sldLayoutChg>
        <pc:sldLayoutChg chg="modSp mod">
          <pc:chgData name="Thomas, Candy - NRCS, Salina, KS" userId="bfd2d3cc-56fc-4443-9439-18e7fc23dce7" providerId="ADAL" clId="{53AAD5D0-C77D-4D19-A678-17E17F433347}" dt="2021-10-15T14:52:46.447" v="605" actId="6549"/>
          <pc:sldLayoutMkLst>
            <pc:docMk/>
            <pc:sldMasterMk cId="3875141556" sldId="2147483660"/>
            <pc:sldLayoutMk cId="1171678316" sldId="2147483666"/>
          </pc:sldLayoutMkLst>
        </pc:sldLayoutChg>
        <pc:sldLayoutChg chg="modSp mod">
          <pc:chgData name="Thomas, Candy - NRCS, Salina, KS" userId="bfd2d3cc-56fc-4443-9439-18e7fc23dce7" providerId="ADAL" clId="{53AAD5D0-C77D-4D19-A678-17E17F433347}" dt="2021-10-15T14:52:55.029" v="607" actId="20577"/>
          <pc:sldLayoutMkLst>
            <pc:docMk/>
            <pc:sldMasterMk cId="3875141556" sldId="2147483660"/>
            <pc:sldLayoutMk cId="3085049571" sldId="2147483667"/>
          </pc:sldLayoutMkLst>
        </pc:sldLayoutChg>
        <pc:sldLayoutChg chg="modSp mod">
          <pc:chgData name="Thomas, Candy - NRCS, Salina, KS" userId="bfd2d3cc-56fc-4443-9439-18e7fc23dce7" providerId="ADAL" clId="{53AAD5D0-C77D-4D19-A678-17E17F433347}" dt="2021-10-15T14:53:02.777" v="608" actId="6549"/>
          <pc:sldLayoutMkLst>
            <pc:docMk/>
            <pc:sldMasterMk cId="3875141556" sldId="2147483660"/>
            <pc:sldLayoutMk cId="494809593" sldId="2147483668"/>
          </pc:sldLayoutMkLst>
        </pc:sldLayoutChg>
        <pc:sldLayoutChg chg="modSp mod">
          <pc:chgData name="Thomas, Candy - NRCS, Salina, KS" userId="bfd2d3cc-56fc-4443-9439-18e7fc23dce7" providerId="ADAL" clId="{53AAD5D0-C77D-4D19-A678-17E17F433347}" dt="2021-10-15T14:53:10.533" v="609" actId="6549"/>
          <pc:sldLayoutMkLst>
            <pc:docMk/>
            <pc:sldMasterMk cId="3875141556" sldId="2147483660"/>
            <pc:sldLayoutMk cId="65283617" sldId="2147483669"/>
          </pc:sldLayoutMkLst>
        </pc:sldLayoutChg>
      </pc:sldMasterChg>
    </pc:docChg>
  </pc:docChgLst>
  <pc:docChgLst>
    <pc:chgData name="Thomas, Candy - NRCS, Salina, KS" userId="bfd2d3cc-56fc-4443-9439-18e7fc23dce7" providerId="ADAL" clId="{03FFECBB-33AA-433F-8B5B-CC6D4EB35DB1}"/>
    <pc:docChg chg="custSel modSld">
      <pc:chgData name="Thomas, Candy - NRCS, Salina, KS" userId="bfd2d3cc-56fc-4443-9439-18e7fc23dce7" providerId="ADAL" clId="{03FFECBB-33AA-433F-8B5B-CC6D4EB35DB1}" dt="2022-03-25T14:12:30.593" v="4" actId="255"/>
      <pc:docMkLst>
        <pc:docMk/>
      </pc:docMkLst>
      <pc:sldChg chg="addSp delSp modSp mod">
        <pc:chgData name="Thomas, Candy - NRCS, Salina, KS" userId="bfd2d3cc-56fc-4443-9439-18e7fc23dce7" providerId="ADAL" clId="{03FFECBB-33AA-433F-8B5B-CC6D4EB35DB1}" dt="2022-03-25T14:12:30.593" v="4" actId="255"/>
        <pc:sldMkLst>
          <pc:docMk/>
          <pc:sldMk cId="3644974500" sldId="916"/>
        </pc:sldMkLst>
      </pc:sldChg>
    </pc:docChg>
  </pc:docChgLst>
  <pc:docChgLst>
    <pc:chgData name="Boltz, Stanley - NRCS, Huron, SD" userId="ba551294-6f50-49e2-aac5-e111265f5f3f" providerId="ADAL" clId="{1C58EFDE-221E-4DCF-88AF-C07ACCAE0508}"/>
    <pc:docChg chg="modSld sldOrd modMainMaster">
      <pc:chgData name="Boltz, Stanley - NRCS, Huron, SD" userId="ba551294-6f50-49e2-aac5-e111265f5f3f" providerId="ADAL" clId="{1C58EFDE-221E-4DCF-88AF-C07ACCAE0508}" dt="2022-02-22T20:21:06.682" v="114" actId="20577"/>
      <pc:docMkLst>
        <pc:docMk/>
      </pc:docMkLst>
      <pc:sldChg chg="modSp mod">
        <pc:chgData name="Boltz, Stanley - NRCS, Huron, SD" userId="ba551294-6f50-49e2-aac5-e111265f5f3f" providerId="ADAL" clId="{1C58EFDE-221E-4DCF-88AF-C07ACCAE0508}" dt="2022-02-22T20:19:49.635" v="69" actId="20577"/>
        <pc:sldMkLst>
          <pc:docMk/>
          <pc:sldMk cId="2468542055" sldId="466"/>
        </pc:sldMkLst>
      </pc:sldChg>
      <pc:sldChg chg="ord">
        <pc:chgData name="Boltz, Stanley - NRCS, Huron, SD" userId="ba551294-6f50-49e2-aac5-e111265f5f3f" providerId="ADAL" clId="{1C58EFDE-221E-4DCF-88AF-C07ACCAE0508}" dt="2022-02-22T20:19:36.120" v="67" actId="20578"/>
        <pc:sldMkLst>
          <pc:docMk/>
          <pc:sldMk cId="3366134367" sldId="873"/>
        </pc:sldMkLst>
      </pc:sldChg>
      <pc:sldChg chg="addSp modSp mod">
        <pc:chgData name="Boltz, Stanley - NRCS, Huron, SD" userId="ba551294-6f50-49e2-aac5-e111265f5f3f" providerId="ADAL" clId="{1C58EFDE-221E-4DCF-88AF-C07ACCAE0508}" dt="2022-02-22T20:20:29.302" v="72" actId="2085"/>
        <pc:sldMkLst>
          <pc:docMk/>
          <pc:sldMk cId="3644974500" sldId="916"/>
        </pc:sldMkLst>
      </pc:sldChg>
      <pc:sldMasterChg chg="modSldLayout">
        <pc:chgData name="Boltz, Stanley - NRCS, Huron, SD" userId="ba551294-6f50-49e2-aac5-e111265f5f3f" providerId="ADAL" clId="{1C58EFDE-221E-4DCF-88AF-C07ACCAE0508}" dt="2022-02-22T20:21:06.682" v="114" actId="20577"/>
        <pc:sldMasterMkLst>
          <pc:docMk/>
          <pc:sldMasterMk cId="3875141556" sldId="2147483660"/>
        </pc:sldMasterMkLst>
        <pc:sldLayoutChg chg="modSp mod">
          <pc:chgData name="Boltz, Stanley - NRCS, Huron, SD" userId="ba551294-6f50-49e2-aac5-e111265f5f3f" providerId="ADAL" clId="{1C58EFDE-221E-4DCF-88AF-C07ACCAE0508}" dt="2022-02-22T20:21:06.682" v="114" actId="20577"/>
          <pc:sldLayoutMkLst>
            <pc:docMk/>
            <pc:sldMasterMk cId="3875141556" sldId="2147483660"/>
            <pc:sldLayoutMk cId="3668390993" sldId="2147483662"/>
          </pc:sldLayoutMkLst>
        </pc:sldLayoutChg>
      </pc:sldMasterChg>
    </pc:docChg>
  </pc:docChgLst>
  <pc:docChgLst>
    <pc:chgData name="Williams, J.Joe - FPAC-NRCS, OR" userId="S::j.joe.williams@usda.gov::f932f8b3-1b4d-4d5f-989a-69922d289d1b" providerId="AD" clId="Web-{7E7DE959-D622-0201-6B20-1FF72B851506}"/>
    <pc:docChg chg="modSld">
      <pc:chgData name="Williams, J.Joe - FPAC-NRCS, OR" userId="S::j.joe.williams@usda.gov::f932f8b3-1b4d-4d5f-989a-69922d289d1b" providerId="AD" clId="Web-{7E7DE959-D622-0201-6B20-1FF72B851506}" dt="2023-03-22T16:42:39.786" v="8" actId="20577"/>
      <pc:docMkLst>
        <pc:docMk/>
      </pc:docMkLst>
      <pc:sldChg chg="modSp">
        <pc:chgData name="Williams, J.Joe - FPAC-NRCS, OR" userId="S::j.joe.williams@usda.gov::f932f8b3-1b4d-4d5f-989a-69922d289d1b" providerId="AD" clId="Web-{7E7DE959-D622-0201-6B20-1FF72B851506}" dt="2023-03-22T16:42:39.786" v="8" actId="20577"/>
        <pc:sldMkLst>
          <pc:docMk/>
          <pc:sldMk cId="2876849554" sldId="257"/>
        </pc:sldMkLst>
      </pc:sldChg>
    </pc:docChg>
  </pc:docChgLst>
  <pc:docChgLst>
    <pc:chgData name="Hicklin, Nathaniel - NRCS, Springfield, TN" userId="2df87e8f-43c7-4e52-b204-0a3192f1b002" providerId="ADAL" clId="{F99C90E3-DB83-4774-9E56-31E78FA27F08}"/>
    <pc:docChg chg="sldOrd">
      <pc:chgData name="Hicklin, Nathaniel - NRCS, Springfield, TN" userId="2df87e8f-43c7-4e52-b204-0a3192f1b002" providerId="ADAL" clId="{F99C90E3-DB83-4774-9E56-31E78FA27F08}" dt="2022-04-27T20:45:26.333" v="0" actId="20578"/>
      <pc:docMkLst>
        <pc:docMk/>
      </pc:docMkLst>
      <pc:sldChg chg="ord">
        <pc:chgData name="Hicklin, Nathaniel - NRCS, Springfield, TN" userId="2df87e8f-43c7-4e52-b204-0a3192f1b002" providerId="ADAL" clId="{F99C90E3-DB83-4774-9E56-31E78FA27F08}" dt="2022-04-27T20:45:26.333" v="0" actId="20578"/>
        <pc:sldMkLst>
          <pc:docMk/>
          <pc:sldMk cId="2788763500" sldId="917"/>
        </pc:sldMkLst>
      </pc:sldChg>
    </pc:docChg>
  </pc:docChgLst>
  <pc:docChgLst>
    <pc:chgData name="Thomas, Candy - FPAC-NRCS, KS" userId="S::candy.thomas@usda.gov::bfd2d3cc-56fc-4443-9439-18e7fc23dce7" providerId="AD" clId="Web-{4B42A4BB-F702-F7A8-95C0-359801DABAE8}"/>
    <pc:docChg chg="addSld">
      <pc:chgData name="Thomas, Candy - FPAC-NRCS, KS" userId="S::candy.thomas@usda.gov::bfd2d3cc-56fc-4443-9439-18e7fc23dce7" providerId="AD" clId="Web-{4B42A4BB-F702-F7A8-95C0-359801DABAE8}" dt="2024-10-31T17:04:13.207" v="0"/>
      <pc:docMkLst>
        <pc:docMk/>
      </pc:docMkLst>
      <pc:sldChg chg="new">
        <pc:chgData name="Thomas, Candy - FPAC-NRCS, KS" userId="S::candy.thomas@usda.gov::bfd2d3cc-56fc-4443-9439-18e7fc23dce7" providerId="AD" clId="Web-{4B42A4BB-F702-F7A8-95C0-359801DABAE8}" dt="2024-10-31T17:04:13.207" v="0"/>
        <pc:sldMkLst>
          <pc:docMk/>
          <pc:sldMk cId="4245873692" sldId="1161"/>
        </pc:sldMkLst>
      </pc:sldChg>
    </pc:docChg>
  </pc:docChgLst>
  <pc:docChgLst>
    <pc:chgData name="Doctorian, David - NRCS, Columbia, MO" userId="c8d14b7c-1e89-43b5-8c9f-ad0fc7ff0d3f" providerId="ADAL" clId="{7B3B7FC6-9DCC-4ED9-A0C9-4ED815A7969F}"/>
    <pc:docChg chg="undo custSel delSld modSld">
      <pc:chgData name="Doctorian, David - NRCS, Columbia, MO" userId="c8d14b7c-1e89-43b5-8c9f-ad0fc7ff0d3f" providerId="ADAL" clId="{7B3B7FC6-9DCC-4ED9-A0C9-4ED815A7969F}" dt="2022-05-05T14:18:05.197" v="84" actId="20577"/>
      <pc:docMkLst>
        <pc:docMk/>
      </pc:docMkLst>
      <pc:sldChg chg="addSp delSp modSp mod">
        <pc:chgData name="Doctorian, David - NRCS, Columbia, MO" userId="c8d14b7c-1e89-43b5-8c9f-ad0fc7ff0d3f" providerId="ADAL" clId="{7B3B7FC6-9DCC-4ED9-A0C9-4ED815A7969F}" dt="2022-05-05T14:18:05.197" v="84" actId="20577"/>
        <pc:sldMkLst>
          <pc:docMk/>
          <pc:sldMk cId="2876849554" sldId="257"/>
        </pc:sldMkLst>
      </pc:sldChg>
      <pc:sldChg chg="del">
        <pc:chgData name="Doctorian, David - NRCS, Columbia, MO" userId="c8d14b7c-1e89-43b5-8c9f-ad0fc7ff0d3f" providerId="ADAL" clId="{7B3B7FC6-9DCC-4ED9-A0C9-4ED815A7969F}" dt="2022-05-05T14:17:30.362" v="0" actId="47"/>
        <pc:sldMkLst>
          <pc:docMk/>
          <pc:sldMk cId="1457881375" sldId="915"/>
        </pc:sldMkLst>
      </pc:sldChg>
    </pc:docChg>
  </pc:docChgLst>
  <pc:docChgLst>
    <pc:chgData name="Thomas, Candy - FPAC-NRCS, KS" userId="S::candy.thomas@usda.gov::bfd2d3cc-56fc-4443-9439-18e7fc23dce7" providerId="AD" clId="Web-{2CCA1528-A66A-19EE-AFDA-FDF6F2014688}"/>
    <pc:docChg chg="modSld sldOrd">
      <pc:chgData name="Thomas, Candy - FPAC-NRCS, KS" userId="S::candy.thomas@usda.gov::bfd2d3cc-56fc-4443-9439-18e7fc23dce7" providerId="AD" clId="Web-{2CCA1528-A66A-19EE-AFDA-FDF6F2014688}" dt="2024-06-27T16:11:43.019" v="95"/>
      <pc:docMkLst>
        <pc:docMk/>
      </pc:docMkLst>
      <pc:sldChg chg="addSp delSp modSp">
        <pc:chgData name="Thomas, Candy - FPAC-NRCS, KS" userId="S::candy.thomas@usda.gov::bfd2d3cc-56fc-4443-9439-18e7fc23dce7" providerId="AD" clId="Web-{2CCA1528-A66A-19EE-AFDA-FDF6F2014688}" dt="2024-06-27T16:11:43.019" v="95"/>
        <pc:sldMkLst>
          <pc:docMk/>
          <pc:sldMk cId="525757894" sldId="406"/>
        </pc:sldMkLst>
      </pc:sldChg>
      <pc:sldChg chg="mod modShow">
        <pc:chgData name="Thomas, Candy - FPAC-NRCS, KS" userId="S::candy.thomas@usda.gov::bfd2d3cc-56fc-4443-9439-18e7fc23dce7" providerId="AD" clId="Web-{2CCA1528-A66A-19EE-AFDA-FDF6F2014688}" dt="2024-06-27T15:57:34.629" v="2"/>
        <pc:sldMkLst>
          <pc:docMk/>
          <pc:sldMk cId="2714334006" sldId="441"/>
        </pc:sldMkLst>
      </pc:sldChg>
      <pc:sldChg chg="addSp modSp">
        <pc:chgData name="Thomas, Candy - FPAC-NRCS, KS" userId="S::candy.thomas@usda.gov::bfd2d3cc-56fc-4443-9439-18e7fc23dce7" providerId="AD" clId="Web-{2CCA1528-A66A-19EE-AFDA-FDF6F2014688}" dt="2024-06-27T16:07:19.686" v="84" actId="1076"/>
        <pc:sldMkLst>
          <pc:docMk/>
          <pc:sldMk cId="797519523" sldId="456"/>
        </pc:sldMkLst>
      </pc:sldChg>
      <pc:sldChg chg="addSp modSp">
        <pc:chgData name="Thomas, Candy - FPAC-NRCS, KS" userId="S::candy.thomas@usda.gov::bfd2d3cc-56fc-4443-9439-18e7fc23dce7" providerId="AD" clId="Web-{2CCA1528-A66A-19EE-AFDA-FDF6F2014688}" dt="2024-06-27T15:58:53.068" v="3"/>
        <pc:sldMkLst>
          <pc:docMk/>
          <pc:sldMk cId="3896388682" sldId="467"/>
        </pc:sldMkLst>
      </pc:sldChg>
      <pc:sldChg chg="addSp modSp ord modNotes">
        <pc:chgData name="Thomas, Candy - FPAC-NRCS, KS" userId="S::candy.thomas@usda.gov::bfd2d3cc-56fc-4443-9439-18e7fc23dce7" providerId="AD" clId="Web-{2CCA1528-A66A-19EE-AFDA-FDF6F2014688}" dt="2024-06-27T16:03:23.338" v="80"/>
        <pc:sldMkLst>
          <pc:docMk/>
          <pc:sldMk cId="2610272934" sldId="559"/>
        </pc:sldMkLst>
      </pc:sldChg>
      <pc:sldChg chg="modSp">
        <pc:chgData name="Thomas, Candy - FPAC-NRCS, KS" userId="S::candy.thomas@usda.gov::bfd2d3cc-56fc-4443-9439-18e7fc23dce7" providerId="AD" clId="Web-{2CCA1528-A66A-19EE-AFDA-FDF6F2014688}" dt="2024-06-27T15:55:29.642" v="1" actId="1076"/>
        <pc:sldMkLst>
          <pc:docMk/>
          <pc:sldMk cId="1451500711" sldId="918"/>
        </pc:sldMkLst>
      </pc:sldChg>
    </pc:docChg>
  </pc:docChgLst>
  <pc:docChgLst>
    <pc:chgData name="Stone, Caleb - FPAC-NRCS, OK" userId="S::caleb.stone@usda.gov::c9b107c5-65ef-478a-a0a8-2d0dee4c2a37" providerId="AD" clId="Web-{F8B3C6AC-C505-959D-1531-7EC07CE5669B}"/>
    <pc:docChg chg="mod">
      <pc:chgData name="Stone, Caleb - FPAC-NRCS, OK" userId="S::caleb.stone@usda.gov::c9b107c5-65ef-478a-a0a8-2d0dee4c2a37" providerId="AD" clId="Web-{F8B3C6AC-C505-959D-1531-7EC07CE5669B}" dt="2025-01-30T20:01:38.402" v="0"/>
      <pc:docMkLst>
        <pc:docMk/>
      </pc:docMkLst>
    </pc:docChg>
  </pc:docChgLst>
  <pc:docChgLst>
    <pc:chgData name="Thomas, Candy - FPAC-NRCS, KS" userId="bfd2d3cc-56fc-4443-9439-18e7fc23dce7" providerId="ADAL" clId="{5FC6C743-6459-4286-B249-B6AE51EE7969}"/>
    <pc:docChg chg="undo custSel addSld delSld modSld">
      <pc:chgData name="Thomas, Candy - FPAC-NRCS, KS" userId="bfd2d3cc-56fc-4443-9439-18e7fc23dce7" providerId="ADAL" clId="{5FC6C743-6459-4286-B249-B6AE51EE7969}" dt="2024-06-27T17:24:44.663" v="2265" actId="1076"/>
      <pc:docMkLst>
        <pc:docMk/>
      </pc:docMkLst>
      <pc:sldChg chg="modSp mod modNotesTx">
        <pc:chgData name="Thomas, Candy - FPAC-NRCS, KS" userId="bfd2d3cc-56fc-4443-9439-18e7fc23dce7" providerId="ADAL" clId="{5FC6C743-6459-4286-B249-B6AE51EE7969}" dt="2024-06-27T16:47:41.757" v="339" actId="20577"/>
        <pc:sldMkLst>
          <pc:docMk/>
          <pc:sldMk cId="2631582249" sldId="285"/>
        </pc:sldMkLst>
      </pc:sldChg>
      <pc:sldChg chg="delSp modSp del mod">
        <pc:chgData name="Thomas, Candy - FPAC-NRCS, KS" userId="bfd2d3cc-56fc-4443-9439-18e7fc23dce7" providerId="ADAL" clId="{5FC6C743-6459-4286-B249-B6AE51EE7969}" dt="2024-06-27T16:16:01.124" v="18" actId="47"/>
        <pc:sldMkLst>
          <pc:docMk/>
          <pc:sldMk cId="525757894" sldId="406"/>
        </pc:sldMkLst>
      </pc:sldChg>
      <pc:sldChg chg="modSp mod modNotesTx">
        <pc:chgData name="Thomas, Candy - FPAC-NRCS, KS" userId="bfd2d3cc-56fc-4443-9439-18e7fc23dce7" providerId="ADAL" clId="{5FC6C743-6459-4286-B249-B6AE51EE7969}" dt="2024-06-27T16:40:21.859" v="167" actId="20577"/>
        <pc:sldMkLst>
          <pc:docMk/>
          <pc:sldMk cId="2466303506" sldId="407"/>
        </pc:sldMkLst>
      </pc:sldChg>
      <pc:sldChg chg="modNotesTx">
        <pc:chgData name="Thomas, Candy - FPAC-NRCS, KS" userId="bfd2d3cc-56fc-4443-9439-18e7fc23dce7" providerId="ADAL" clId="{5FC6C743-6459-4286-B249-B6AE51EE7969}" dt="2024-06-27T16:43:08.219" v="211" actId="113"/>
        <pc:sldMkLst>
          <pc:docMk/>
          <pc:sldMk cId="1036754150" sldId="408"/>
        </pc:sldMkLst>
      </pc:sldChg>
      <pc:sldChg chg="del">
        <pc:chgData name="Thomas, Candy - FPAC-NRCS, KS" userId="bfd2d3cc-56fc-4443-9439-18e7fc23dce7" providerId="ADAL" clId="{5FC6C743-6459-4286-B249-B6AE51EE7969}" dt="2024-06-27T16:42:12.099" v="172" actId="2696"/>
        <pc:sldMkLst>
          <pc:docMk/>
          <pc:sldMk cId="1800680610" sldId="409"/>
        </pc:sldMkLst>
      </pc:sldChg>
      <pc:sldChg chg="modNotesTx">
        <pc:chgData name="Thomas, Candy - FPAC-NRCS, KS" userId="bfd2d3cc-56fc-4443-9439-18e7fc23dce7" providerId="ADAL" clId="{5FC6C743-6459-4286-B249-B6AE51EE7969}" dt="2024-06-27T16:45:26.092" v="248" actId="20577"/>
        <pc:sldMkLst>
          <pc:docMk/>
          <pc:sldMk cId="2590406128" sldId="411"/>
        </pc:sldMkLst>
      </pc:sldChg>
      <pc:sldChg chg="modSp mod">
        <pc:chgData name="Thomas, Candy - FPAC-NRCS, KS" userId="bfd2d3cc-56fc-4443-9439-18e7fc23dce7" providerId="ADAL" clId="{5FC6C743-6459-4286-B249-B6AE51EE7969}" dt="2024-06-27T16:49:08.701" v="387" actId="1076"/>
        <pc:sldMkLst>
          <pc:docMk/>
          <pc:sldMk cId="4052278399" sldId="414"/>
        </pc:sldMkLst>
      </pc:sldChg>
      <pc:sldChg chg="modSp">
        <pc:chgData name="Thomas, Candy - FPAC-NRCS, KS" userId="bfd2d3cc-56fc-4443-9439-18e7fc23dce7" providerId="ADAL" clId="{5FC6C743-6459-4286-B249-B6AE51EE7969}" dt="2024-06-27T16:49:33.312" v="395" actId="20577"/>
        <pc:sldMkLst>
          <pc:docMk/>
          <pc:sldMk cId="3774063339" sldId="415"/>
        </pc:sldMkLst>
      </pc:sldChg>
      <pc:sldChg chg="modNotesTx">
        <pc:chgData name="Thomas, Candy - FPAC-NRCS, KS" userId="bfd2d3cc-56fc-4443-9439-18e7fc23dce7" providerId="ADAL" clId="{5FC6C743-6459-4286-B249-B6AE51EE7969}" dt="2024-06-27T17:02:17.339" v="1409" actId="20577"/>
        <pc:sldMkLst>
          <pc:docMk/>
          <pc:sldMk cId="1113582866" sldId="417"/>
        </pc:sldMkLst>
      </pc:sldChg>
      <pc:sldChg chg="modNotesTx">
        <pc:chgData name="Thomas, Candy - FPAC-NRCS, KS" userId="bfd2d3cc-56fc-4443-9439-18e7fc23dce7" providerId="ADAL" clId="{5FC6C743-6459-4286-B249-B6AE51EE7969}" dt="2024-06-27T17:13:25.521" v="1997" actId="20577"/>
        <pc:sldMkLst>
          <pc:docMk/>
          <pc:sldMk cId="1214638977" sldId="419"/>
        </pc:sldMkLst>
      </pc:sldChg>
      <pc:sldChg chg="modNotesTx">
        <pc:chgData name="Thomas, Candy - FPAC-NRCS, KS" userId="bfd2d3cc-56fc-4443-9439-18e7fc23dce7" providerId="ADAL" clId="{5FC6C743-6459-4286-B249-B6AE51EE7969}" dt="2024-06-27T17:15:33.865" v="2203" actId="20577"/>
        <pc:sldMkLst>
          <pc:docMk/>
          <pc:sldMk cId="848950026" sldId="421"/>
        </pc:sldMkLst>
      </pc:sldChg>
      <pc:sldChg chg="modNotesTx">
        <pc:chgData name="Thomas, Candy - FPAC-NRCS, KS" userId="bfd2d3cc-56fc-4443-9439-18e7fc23dce7" providerId="ADAL" clId="{5FC6C743-6459-4286-B249-B6AE51EE7969}" dt="2024-06-27T17:16:36.388" v="2204" actId="20577"/>
        <pc:sldMkLst>
          <pc:docMk/>
          <pc:sldMk cId="1008287269" sldId="422"/>
        </pc:sldMkLst>
      </pc:sldChg>
      <pc:sldChg chg="modNotesTx">
        <pc:chgData name="Thomas, Candy - FPAC-NRCS, KS" userId="bfd2d3cc-56fc-4443-9439-18e7fc23dce7" providerId="ADAL" clId="{5FC6C743-6459-4286-B249-B6AE51EE7969}" dt="2024-06-27T17:22:28.068" v="2264" actId="20577"/>
        <pc:sldMkLst>
          <pc:docMk/>
          <pc:sldMk cId="556547569" sldId="423"/>
        </pc:sldMkLst>
      </pc:sldChg>
      <pc:sldChg chg="del">
        <pc:chgData name="Thomas, Candy - FPAC-NRCS, KS" userId="bfd2d3cc-56fc-4443-9439-18e7fc23dce7" providerId="ADAL" clId="{5FC6C743-6459-4286-B249-B6AE51EE7969}" dt="2024-06-27T16:43:14.559" v="212" actId="2696"/>
        <pc:sldMkLst>
          <pc:docMk/>
          <pc:sldMk cId="2026169256" sldId="431"/>
        </pc:sldMkLst>
      </pc:sldChg>
      <pc:sldChg chg="modSp mod">
        <pc:chgData name="Thomas, Candy - FPAC-NRCS, KS" userId="bfd2d3cc-56fc-4443-9439-18e7fc23dce7" providerId="ADAL" clId="{5FC6C743-6459-4286-B249-B6AE51EE7969}" dt="2024-06-27T17:24:44.663" v="2265" actId="1076"/>
        <pc:sldMkLst>
          <pc:docMk/>
          <pc:sldMk cId="797519523" sldId="456"/>
        </pc:sldMkLst>
      </pc:sldChg>
      <pc:sldChg chg="addSp delSp modSp mod delAnim">
        <pc:chgData name="Thomas, Candy - FPAC-NRCS, KS" userId="bfd2d3cc-56fc-4443-9439-18e7fc23dce7" providerId="ADAL" clId="{5FC6C743-6459-4286-B249-B6AE51EE7969}" dt="2024-06-27T17:21:15.522" v="2262" actId="1076"/>
        <pc:sldMkLst>
          <pc:docMk/>
          <pc:sldMk cId="154894439" sldId="475"/>
        </pc:sldMkLst>
      </pc:sldChg>
      <pc:sldChg chg="modNotesTx">
        <pc:chgData name="Thomas, Candy - FPAC-NRCS, KS" userId="bfd2d3cc-56fc-4443-9439-18e7fc23dce7" providerId="ADAL" clId="{5FC6C743-6459-4286-B249-B6AE51EE7969}" dt="2024-06-27T17:17:10.752" v="2205" actId="6549"/>
        <pc:sldMkLst>
          <pc:docMk/>
          <pc:sldMk cId="42747102" sldId="913"/>
        </pc:sldMkLst>
      </pc:sldChg>
      <pc:sldChg chg="del">
        <pc:chgData name="Thomas, Candy - FPAC-NRCS, KS" userId="bfd2d3cc-56fc-4443-9439-18e7fc23dce7" providerId="ADAL" clId="{5FC6C743-6459-4286-B249-B6AE51EE7969}" dt="2024-06-27T16:50:04.088" v="396" actId="2696"/>
        <pc:sldMkLst>
          <pc:docMk/>
          <pc:sldMk cId="3273806227" sldId="914"/>
        </pc:sldMkLst>
      </pc:sldChg>
      <pc:sldChg chg="addSp delSp modSp new mod">
        <pc:chgData name="Thomas, Candy - FPAC-NRCS, KS" userId="bfd2d3cc-56fc-4443-9439-18e7fc23dce7" providerId="ADAL" clId="{5FC6C743-6459-4286-B249-B6AE51EE7969}" dt="2024-06-27T16:15:57.523" v="17" actId="478"/>
        <pc:sldMkLst>
          <pc:docMk/>
          <pc:sldMk cId="2166850932" sldId="921"/>
        </pc:sldMkLst>
      </pc:sldChg>
      <pc:sldChg chg="modSp mod">
        <pc:chgData name="Thomas, Candy - FPAC-NRCS, KS" userId="bfd2d3cc-56fc-4443-9439-18e7fc23dce7" providerId="ADAL" clId="{5FC6C743-6459-4286-B249-B6AE51EE7969}" dt="2024-06-27T16:35:50.713" v="24" actId="1076"/>
        <pc:sldMkLst>
          <pc:docMk/>
          <pc:sldMk cId="3277469214" sldId="1156"/>
        </pc:sldMkLst>
      </pc:sldChg>
      <pc:sldChg chg="addSp modSp new mod modNotesTx">
        <pc:chgData name="Thomas, Candy - FPAC-NRCS, KS" userId="bfd2d3cc-56fc-4443-9439-18e7fc23dce7" providerId="ADAL" clId="{5FC6C743-6459-4286-B249-B6AE51EE7969}" dt="2024-06-27T16:55:25.394" v="976" actId="313"/>
        <pc:sldMkLst>
          <pc:docMk/>
          <pc:sldMk cId="408632030" sldId="1157"/>
        </pc:sldMkLst>
      </pc:sldChg>
      <pc:sldChg chg="addSp modSp new mod">
        <pc:chgData name="Thomas, Candy - FPAC-NRCS, KS" userId="bfd2d3cc-56fc-4443-9439-18e7fc23dce7" providerId="ADAL" clId="{5FC6C743-6459-4286-B249-B6AE51EE7969}" dt="2024-06-27T17:19:12.834" v="2244" actId="20577"/>
        <pc:sldMkLst>
          <pc:docMk/>
          <pc:sldMk cId="2206792623" sldId="1158"/>
        </pc:sldMkLst>
      </pc:sldChg>
    </pc:docChg>
  </pc:docChgLst>
  <pc:docChgLst>
    <pc:chgData name="Thomas, Candy - FPAC-NRCS, KS" userId="S::candy.thomas@usda.gov::bfd2d3cc-56fc-4443-9439-18e7fc23dce7" providerId="AD" clId="Web-{10B56D62-7C75-1E1D-00B9-EFD04AEC2371}"/>
    <pc:docChg chg="modSld">
      <pc:chgData name="Thomas, Candy - FPAC-NRCS, KS" userId="S::candy.thomas@usda.gov::bfd2d3cc-56fc-4443-9439-18e7fc23dce7" providerId="AD" clId="Web-{10B56D62-7C75-1E1D-00B9-EFD04AEC2371}" dt="2024-08-29T17:21:45.735" v="61" actId="20577"/>
      <pc:docMkLst>
        <pc:docMk/>
      </pc:docMkLst>
      <pc:sldChg chg="modSp">
        <pc:chgData name="Thomas, Candy - FPAC-NRCS, KS" userId="S::candy.thomas@usda.gov::bfd2d3cc-56fc-4443-9439-18e7fc23dce7" providerId="AD" clId="Web-{10B56D62-7C75-1E1D-00B9-EFD04AEC2371}" dt="2024-08-29T17:17:11.185" v="17" actId="20577"/>
        <pc:sldMkLst>
          <pc:docMk/>
          <pc:sldMk cId="2631582249" sldId="285"/>
        </pc:sldMkLst>
      </pc:sldChg>
      <pc:sldChg chg="modSp">
        <pc:chgData name="Thomas, Candy - FPAC-NRCS, KS" userId="S::candy.thomas@usda.gov::bfd2d3cc-56fc-4443-9439-18e7fc23dce7" providerId="AD" clId="Web-{10B56D62-7C75-1E1D-00B9-EFD04AEC2371}" dt="2024-08-29T17:19:54.515" v="40" actId="20577"/>
        <pc:sldMkLst>
          <pc:docMk/>
          <pc:sldMk cId="1113582866" sldId="417"/>
        </pc:sldMkLst>
      </pc:sldChg>
      <pc:sldChg chg="modSp">
        <pc:chgData name="Thomas, Candy - FPAC-NRCS, KS" userId="S::candy.thomas@usda.gov::bfd2d3cc-56fc-4443-9439-18e7fc23dce7" providerId="AD" clId="Web-{10B56D62-7C75-1E1D-00B9-EFD04AEC2371}" dt="2024-08-29T17:18:15.373" v="27" actId="20577"/>
        <pc:sldMkLst>
          <pc:docMk/>
          <pc:sldMk cId="1214638977" sldId="419"/>
        </pc:sldMkLst>
      </pc:sldChg>
      <pc:sldChg chg="modSp">
        <pc:chgData name="Thomas, Candy - FPAC-NRCS, KS" userId="S::candy.thomas@usda.gov::bfd2d3cc-56fc-4443-9439-18e7fc23dce7" providerId="AD" clId="Web-{10B56D62-7C75-1E1D-00B9-EFD04AEC2371}" dt="2024-08-29T17:19:34.405" v="37" actId="20577"/>
        <pc:sldMkLst>
          <pc:docMk/>
          <pc:sldMk cId="2707700471" sldId="420"/>
        </pc:sldMkLst>
      </pc:sldChg>
      <pc:sldChg chg="modSp">
        <pc:chgData name="Thomas, Candy - FPAC-NRCS, KS" userId="S::candy.thomas@usda.gov::bfd2d3cc-56fc-4443-9439-18e7fc23dce7" providerId="AD" clId="Web-{10B56D62-7C75-1E1D-00B9-EFD04AEC2371}" dt="2024-08-29T17:19:41.249" v="38" actId="20577"/>
        <pc:sldMkLst>
          <pc:docMk/>
          <pc:sldMk cId="848950026" sldId="421"/>
        </pc:sldMkLst>
      </pc:sldChg>
      <pc:sldChg chg="modSp">
        <pc:chgData name="Thomas, Candy - FPAC-NRCS, KS" userId="S::candy.thomas@usda.gov::bfd2d3cc-56fc-4443-9439-18e7fc23dce7" providerId="AD" clId="Web-{10B56D62-7C75-1E1D-00B9-EFD04AEC2371}" dt="2024-08-29T17:19:16.343" v="33" actId="20577"/>
        <pc:sldMkLst>
          <pc:docMk/>
          <pc:sldMk cId="1008287269" sldId="422"/>
        </pc:sldMkLst>
      </pc:sldChg>
      <pc:sldChg chg="modSp">
        <pc:chgData name="Thomas, Candy - FPAC-NRCS, KS" userId="S::candy.thomas@usda.gov::bfd2d3cc-56fc-4443-9439-18e7fc23dce7" providerId="AD" clId="Web-{10B56D62-7C75-1E1D-00B9-EFD04AEC2371}" dt="2024-08-29T17:21:45.735" v="61" actId="20577"/>
        <pc:sldMkLst>
          <pc:docMk/>
          <pc:sldMk cId="556547569" sldId="423"/>
        </pc:sldMkLst>
      </pc:sldChg>
      <pc:sldChg chg="modSp">
        <pc:chgData name="Thomas, Candy - FPAC-NRCS, KS" userId="S::candy.thomas@usda.gov::bfd2d3cc-56fc-4443-9439-18e7fc23dce7" providerId="AD" clId="Web-{10B56D62-7C75-1E1D-00B9-EFD04AEC2371}" dt="2024-08-29T17:15:32.575" v="11" actId="20577"/>
        <pc:sldMkLst>
          <pc:docMk/>
          <pc:sldMk cId="2714334006" sldId="441"/>
        </pc:sldMkLst>
      </pc:sldChg>
      <pc:sldChg chg="modSp">
        <pc:chgData name="Thomas, Candy - FPAC-NRCS, KS" userId="S::candy.thomas@usda.gov::bfd2d3cc-56fc-4443-9439-18e7fc23dce7" providerId="AD" clId="Web-{10B56D62-7C75-1E1D-00B9-EFD04AEC2371}" dt="2024-08-29T17:21:28.344" v="58" actId="20577"/>
        <pc:sldMkLst>
          <pc:docMk/>
          <pc:sldMk cId="2704315571" sldId="474"/>
        </pc:sldMkLst>
      </pc:sldChg>
      <pc:sldChg chg="modSp">
        <pc:chgData name="Thomas, Candy - FPAC-NRCS, KS" userId="S::candy.thomas@usda.gov::bfd2d3cc-56fc-4443-9439-18e7fc23dce7" providerId="AD" clId="Web-{10B56D62-7C75-1E1D-00B9-EFD04AEC2371}" dt="2024-08-29T17:21:04.922" v="55" actId="20577"/>
        <pc:sldMkLst>
          <pc:docMk/>
          <pc:sldMk cId="154894439" sldId="475"/>
        </pc:sldMkLst>
      </pc:sldChg>
      <pc:sldChg chg="modSp">
        <pc:chgData name="Thomas, Candy - FPAC-NRCS, KS" userId="S::candy.thomas@usda.gov::bfd2d3cc-56fc-4443-9439-18e7fc23dce7" providerId="AD" clId="Web-{10B56D62-7C75-1E1D-00B9-EFD04AEC2371}" dt="2024-08-29T17:21:10.328" v="56" actId="20577"/>
        <pc:sldMkLst>
          <pc:docMk/>
          <pc:sldMk cId="1551898299" sldId="482"/>
        </pc:sldMkLst>
      </pc:sldChg>
      <pc:sldChg chg="modSp">
        <pc:chgData name="Thomas, Candy - FPAC-NRCS, KS" userId="S::candy.thomas@usda.gov::bfd2d3cc-56fc-4443-9439-18e7fc23dce7" providerId="AD" clId="Web-{10B56D62-7C75-1E1D-00B9-EFD04AEC2371}" dt="2024-08-29T17:17:49.061" v="22" actId="20577"/>
        <pc:sldMkLst>
          <pc:docMk/>
          <pc:sldMk cId="42747102" sldId="913"/>
        </pc:sldMkLst>
      </pc:sldChg>
      <pc:sldChg chg="modSp">
        <pc:chgData name="Thomas, Candy - FPAC-NRCS, KS" userId="S::candy.thomas@usda.gov::bfd2d3cc-56fc-4443-9439-18e7fc23dce7" providerId="AD" clId="Web-{10B56D62-7C75-1E1D-00B9-EFD04AEC2371}" dt="2024-08-29T17:14:53.418" v="7" actId="20577"/>
        <pc:sldMkLst>
          <pc:docMk/>
          <pc:sldMk cId="1451500711" sldId="918"/>
        </pc:sldMkLst>
      </pc:sldChg>
    </pc:docChg>
  </pc:docChgLst>
  <pc:docChgLst>
    <pc:chgData name="Kopecky, Mark - FPAC-NRCS, FL" userId="S::mark.kopecky@usda.gov::0e9c3eeb-a0c7-4e9a-ab61-e41e5acc04f8" providerId="AD" clId="Web-{233CD415-3048-A148-16C6-0E25D9A7D735}"/>
    <pc:docChg chg="modSld">
      <pc:chgData name="Kopecky, Mark - FPAC-NRCS, FL" userId="S::mark.kopecky@usda.gov::0e9c3eeb-a0c7-4e9a-ab61-e41e5acc04f8" providerId="AD" clId="Web-{233CD415-3048-A148-16C6-0E25D9A7D735}" dt="2024-07-29T12:01:23.379" v="0" actId="14100"/>
      <pc:docMkLst>
        <pc:docMk/>
      </pc:docMkLst>
      <pc:sldChg chg="modSp">
        <pc:chgData name="Kopecky, Mark - FPAC-NRCS, FL" userId="S::mark.kopecky@usda.gov::0e9c3eeb-a0c7-4e9a-ab61-e41e5acc04f8" providerId="AD" clId="Web-{233CD415-3048-A148-16C6-0E25D9A7D735}" dt="2024-07-29T12:01:23.379" v="0" actId="14100"/>
        <pc:sldMkLst>
          <pc:docMk/>
          <pc:sldMk cId="1922234933" sldId="912"/>
        </pc:sldMkLst>
      </pc:sldChg>
    </pc:docChg>
  </pc:docChgLst>
  <pc:docChgLst>
    <pc:chgData name="Thomas, Candy - NRCS, SALINA, KS" userId="S::candy.thomas@usda.gov::bfd2d3cc-56fc-4443-9439-18e7fc23dce7" providerId="AD" clId="Web-{C0EF6168-1CC3-4586-A071-79EFFE8C174B}"/>
    <pc:docChg chg="modSld">
      <pc:chgData name="Thomas, Candy - NRCS, SALINA, KS" userId="S::candy.thomas@usda.gov::bfd2d3cc-56fc-4443-9439-18e7fc23dce7" providerId="AD" clId="Web-{C0EF6168-1CC3-4586-A071-79EFFE8C174B}" dt="2021-11-05T14:55:58.017" v="3"/>
      <pc:docMkLst>
        <pc:docMk/>
      </pc:docMkLst>
      <pc:sldChg chg="addSp delSp modSp">
        <pc:chgData name="Thomas, Candy - NRCS, SALINA, KS" userId="S::candy.thomas@usda.gov::bfd2d3cc-56fc-4443-9439-18e7fc23dce7" providerId="AD" clId="Web-{C0EF6168-1CC3-4586-A071-79EFFE8C174B}" dt="2021-11-05T14:55:58.017" v="3"/>
        <pc:sldMkLst>
          <pc:docMk/>
          <pc:sldMk cId="3818463960" sldId="875"/>
        </pc:sldMkLst>
      </pc:sldChg>
    </pc:docChg>
  </pc:docChgLst>
  <pc:docChgLst>
    <pc:chgData name="Thomas, Candy - NRCS, SALINA, KS" userId="S::candy.thomas@usda.gov::bfd2d3cc-56fc-4443-9439-18e7fc23dce7" providerId="AD" clId="Web-{11BBFA83-E8FF-4B73-A420-1AF48D22A023}"/>
    <pc:docChg chg="modSld sldOrd">
      <pc:chgData name="Thomas, Candy - NRCS, SALINA, KS" userId="S::candy.thomas@usda.gov::bfd2d3cc-56fc-4443-9439-18e7fc23dce7" providerId="AD" clId="Web-{11BBFA83-E8FF-4B73-A420-1AF48D22A023}" dt="2021-10-28T22:19:29.597" v="43"/>
      <pc:docMkLst>
        <pc:docMk/>
      </pc:docMkLst>
      <pc:sldChg chg="addSp delSp">
        <pc:chgData name="Thomas, Candy - NRCS, SALINA, KS" userId="S::candy.thomas@usda.gov::bfd2d3cc-56fc-4443-9439-18e7fc23dce7" providerId="AD" clId="Web-{11BBFA83-E8FF-4B73-A420-1AF48D22A023}" dt="2021-10-28T22:15:28.687" v="1"/>
        <pc:sldMkLst>
          <pc:docMk/>
          <pc:sldMk cId="2876849554" sldId="257"/>
        </pc:sldMkLst>
      </pc:sldChg>
      <pc:sldChg chg="ord">
        <pc:chgData name="Thomas, Candy - NRCS, SALINA, KS" userId="S::candy.thomas@usda.gov::bfd2d3cc-56fc-4443-9439-18e7fc23dce7" providerId="AD" clId="Web-{11BBFA83-E8FF-4B73-A420-1AF48D22A023}" dt="2021-10-28T22:19:29.597" v="43"/>
        <pc:sldMkLst>
          <pc:docMk/>
          <pc:sldMk cId="1113582866" sldId="417"/>
        </pc:sldMkLst>
      </pc:sldChg>
      <pc:sldChg chg="modSp">
        <pc:chgData name="Thomas, Candy - NRCS, SALINA, KS" userId="S::candy.thomas@usda.gov::bfd2d3cc-56fc-4443-9439-18e7fc23dce7" providerId="AD" clId="Web-{11BBFA83-E8FF-4B73-A420-1AF48D22A023}" dt="2021-10-28T22:15:47.078" v="8" actId="20577"/>
        <pc:sldMkLst>
          <pc:docMk/>
          <pc:sldMk cId="1451500711" sldId="918"/>
        </pc:sldMkLst>
      </pc:sldChg>
      <pc:sldChg chg="addSp delSp modSp">
        <pc:chgData name="Thomas, Candy - NRCS, SALINA, KS" userId="S::candy.thomas@usda.gov::bfd2d3cc-56fc-4443-9439-18e7fc23dce7" providerId="AD" clId="Web-{11BBFA83-E8FF-4B73-A420-1AF48D22A023}" dt="2021-10-28T22:16:58.407" v="42" actId="20577"/>
        <pc:sldMkLst>
          <pc:docMk/>
          <pc:sldMk cId="3671357490" sldId="919"/>
        </pc:sldMkLst>
      </pc:sldChg>
    </pc:docChg>
  </pc:docChgLst>
  <pc:docChgLst>
    <pc:chgData name="Thomas, Candy - FPAC-NRCS, KS" userId="bfd2d3cc-56fc-4443-9439-18e7fc23dce7" providerId="ADAL" clId="{08C2D2D6-9086-4A70-97B2-92B9625BBBFA}"/>
    <pc:docChg chg="undo custSel delSld modSld">
      <pc:chgData name="Thomas, Candy - FPAC-NRCS, KS" userId="bfd2d3cc-56fc-4443-9439-18e7fc23dce7" providerId="ADAL" clId="{08C2D2D6-9086-4A70-97B2-92B9625BBBFA}" dt="2024-07-16T19:31:44.448" v="264" actId="20577"/>
      <pc:docMkLst>
        <pc:docMk/>
      </pc:docMkLst>
      <pc:sldChg chg="modSp mod">
        <pc:chgData name="Thomas, Candy - FPAC-NRCS, KS" userId="bfd2d3cc-56fc-4443-9439-18e7fc23dce7" providerId="ADAL" clId="{08C2D2D6-9086-4A70-97B2-92B9625BBBFA}" dt="2024-07-16T19:22:24.967" v="103" actId="1076"/>
        <pc:sldMkLst>
          <pc:docMk/>
          <pc:sldMk cId="2876849554" sldId="257"/>
        </pc:sldMkLst>
      </pc:sldChg>
      <pc:sldChg chg="del">
        <pc:chgData name="Thomas, Candy - FPAC-NRCS, KS" userId="bfd2d3cc-56fc-4443-9439-18e7fc23dce7" providerId="ADAL" clId="{08C2D2D6-9086-4A70-97B2-92B9625BBBFA}" dt="2024-07-16T19:28:45.552" v="184" actId="2696"/>
        <pc:sldMkLst>
          <pc:docMk/>
          <pc:sldMk cId="1362150702" sldId="416"/>
        </pc:sldMkLst>
      </pc:sldChg>
      <pc:sldChg chg="modNotesTx">
        <pc:chgData name="Thomas, Candy - FPAC-NRCS, KS" userId="bfd2d3cc-56fc-4443-9439-18e7fc23dce7" providerId="ADAL" clId="{08C2D2D6-9086-4A70-97B2-92B9625BBBFA}" dt="2024-07-16T19:16:27.690" v="66" actId="20577"/>
        <pc:sldMkLst>
          <pc:docMk/>
          <pc:sldMk cId="3662111756" sldId="436"/>
        </pc:sldMkLst>
      </pc:sldChg>
      <pc:sldChg chg="modNotesTx">
        <pc:chgData name="Thomas, Candy - FPAC-NRCS, KS" userId="bfd2d3cc-56fc-4443-9439-18e7fc23dce7" providerId="ADAL" clId="{08C2D2D6-9086-4A70-97B2-92B9625BBBFA}" dt="2024-07-16T19:23:37.198" v="130" actId="20577"/>
        <pc:sldMkLst>
          <pc:docMk/>
          <pc:sldMk cId="2892588284" sldId="437"/>
        </pc:sldMkLst>
      </pc:sldChg>
      <pc:sldChg chg="modNotesTx">
        <pc:chgData name="Thomas, Candy - FPAC-NRCS, KS" userId="bfd2d3cc-56fc-4443-9439-18e7fc23dce7" providerId="ADAL" clId="{08C2D2D6-9086-4A70-97B2-92B9625BBBFA}" dt="2024-07-16T19:15:53.167" v="42" actId="20577"/>
        <pc:sldMkLst>
          <pc:docMk/>
          <pc:sldMk cId="897998281" sldId="455"/>
        </pc:sldMkLst>
      </pc:sldChg>
      <pc:sldChg chg="modSp mod modNotesTx">
        <pc:chgData name="Thomas, Candy - FPAC-NRCS, KS" userId="bfd2d3cc-56fc-4443-9439-18e7fc23dce7" providerId="ADAL" clId="{08C2D2D6-9086-4A70-97B2-92B9625BBBFA}" dt="2024-07-16T19:24:12.473" v="170" actId="20577"/>
        <pc:sldMkLst>
          <pc:docMk/>
          <pc:sldMk cId="797519523" sldId="456"/>
        </pc:sldMkLst>
      </pc:sldChg>
      <pc:sldChg chg="addSp modSp mod">
        <pc:chgData name="Thomas, Candy - FPAC-NRCS, KS" userId="bfd2d3cc-56fc-4443-9439-18e7fc23dce7" providerId="ADAL" clId="{08C2D2D6-9086-4A70-97B2-92B9625BBBFA}" dt="2024-07-16T19:15:35.925" v="20" actId="14100"/>
        <pc:sldMkLst>
          <pc:docMk/>
          <pc:sldMk cId="180275996" sldId="920"/>
        </pc:sldMkLst>
      </pc:sldChg>
      <pc:sldChg chg="modNotesTx">
        <pc:chgData name="Thomas, Candy - FPAC-NRCS, KS" userId="bfd2d3cc-56fc-4443-9439-18e7fc23dce7" providerId="ADAL" clId="{08C2D2D6-9086-4A70-97B2-92B9625BBBFA}" dt="2024-07-16T19:24:23.380" v="172" actId="6549"/>
        <pc:sldMkLst>
          <pc:docMk/>
          <pc:sldMk cId="2955049048" sldId="1034"/>
        </pc:sldMkLst>
      </pc:sldChg>
      <pc:sldChg chg="modSp mod">
        <pc:chgData name="Thomas, Candy - FPAC-NRCS, KS" userId="bfd2d3cc-56fc-4443-9439-18e7fc23dce7" providerId="ADAL" clId="{08C2D2D6-9086-4A70-97B2-92B9625BBBFA}" dt="2024-07-16T19:30:52.557" v="189" actId="2711"/>
        <pc:sldMkLst>
          <pc:docMk/>
          <pc:sldMk cId="408632030" sldId="1157"/>
        </pc:sldMkLst>
      </pc:sldChg>
      <pc:sldChg chg="modSp mod">
        <pc:chgData name="Thomas, Candy - FPAC-NRCS, KS" userId="bfd2d3cc-56fc-4443-9439-18e7fc23dce7" providerId="ADAL" clId="{08C2D2D6-9086-4A70-97B2-92B9625BBBFA}" dt="2024-07-16T19:31:09" v="190" actId="2711"/>
        <pc:sldMkLst>
          <pc:docMk/>
          <pc:sldMk cId="2206792623" sldId="1158"/>
        </pc:sldMkLst>
      </pc:sldChg>
      <pc:sldChg chg="addSp modSp mod modNotesTx">
        <pc:chgData name="Thomas, Candy - FPAC-NRCS, KS" userId="bfd2d3cc-56fc-4443-9439-18e7fc23dce7" providerId="ADAL" clId="{08C2D2D6-9086-4A70-97B2-92B9625BBBFA}" dt="2024-07-16T19:31:44.448" v="264" actId="20577"/>
        <pc:sldMkLst>
          <pc:docMk/>
          <pc:sldMk cId="700766498" sldId="1159"/>
        </pc:sldMkLst>
      </pc:sldChg>
      <pc:sldMasterChg chg="delSldLayout">
        <pc:chgData name="Thomas, Candy - FPAC-NRCS, KS" userId="bfd2d3cc-56fc-4443-9439-18e7fc23dce7" providerId="ADAL" clId="{08C2D2D6-9086-4A70-97B2-92B9625BBBFA}" dt="2024-07-16T19:28:45.552" v="184" actId="2696"/>
        <pc:sldMasterMkLst>
          <pc:docMk/>
          <pc:sldMasterMk cId="3875141556" sldId="2147483660"/>
        </pc:sldMasterMkLst>
        <pc:sldLayoutChg chg="del">
          <pc:chgData name="Thomas, Candy - FPAC-NRCS, KS" userId="bfd2d3cc-56fc-4443-9439-18e7fc23dce7" providerId="ADAL" clId="{08C2D2D6-9086-4A70-97B2-92B9625BBBFA}" dt="2024-07-16T19:28:45.552" v="184" actId="2696"/>
          <pc:sldLayoutMkLst>
            <pc:docMk/>
            <pc:sldMasterMk cId="3875141556" sldId="2147483660"/>
            <pc:sldLayoutMk cId="65283617" sldId="2147483669"/>
          </pc:sldLayoutMkLst>
        </pc:sldLayoutChg>
      </pc:sldMasterChg>
    </pc:docChg>
  </pc:docChgLst>
</pc:chgInfo>
</file>

<file path=ppt/comments/modernComment_1A1_425FED12.xml><?xml version="1.0" encoding="utf-8"?>
<p188:cmLst xmlns:a="http://schemas.openxmlformats.org/drawingml/2006/main" xmlns:r="http://schemas.openxmlformats.org/officeDocument/2006/relationships" xmlns:p188="http://schemas.microsoft.com/office/powerpoint/2018/8/main">
  <p188:cm id="{A3B5C644-0B38-4C38-8D42-62FFB2DE0207}" authorId="{4A3CA241-A1A4-0C25-C910-F6CD3AA403D5}" created="2025-01-30T20:10:42.488">
    <pc:sldMkLst xmlns:pc="http://schemas.microsoft.com/office/powerpoint/2013/main/command">
      <pc:docMk/>
      <pc:sldMk cId="1113582866" sldId="417"/>
    </pc:sldMkLst>
    <p188:txBody>
      <a:bodyPr/>
      <a:lstStyle/>
      <a:p>
        <a:r>
          <a:rPr lang="en-US"/>
          <a:t>This is all very simplistic.   Again, geared toward corn belt.   As a state we added lots of crops and management issues combined with weather.    I wish we could have great results in 18 months.  </a:t>
        </a:r>
      </a:p>
    </p188:txBody>
    <p188:extLst>
      <p:ext xmlns:p="http://schemas.openxmlformats.org/presentationml/2006/main" uri="{57CB4572-C831-44C2-8A1C-0ADB6CCDFE69}">
        <p223:reactions xmlns:p223="http://schemas.microsoft.com/office/powerpoint/2022/03/main">
          <p223:rxn type="👍">
            <p223:instance time="2025-01-30T22:01:42.405" authorId="{D12D3F75-986A-26BB-A00A-4421747D4FBF}"/>
          </p223:rxn>
        </p223:reactions>
      </p:ext>
    </p188:extLst>
  </p188:cm>
</p188:cmLst>
</file>

<file path=ppt/comments/modernComment_399_81278574.xml><?xml version="1.0" encoding="utf-8"?>
<p188:cmLst xmlns:a="http://schemas.openxmlformats.org/drawingml/2006/main" xmlns:r="http://schemas.openxmlformats.org/officeDocument/2006/relationships" xmlns:p188="http://schemas.microsoft.com/office/powerpoint/2018/8/main">
  <p188:cm id="{057CE65D-EAA2-4E76-9366-F3A946EC5EDE}" authorId="{4A3CA241-A1A4-0C25-C910-F6CD3AA403D5}" created="2025-01-30T20:06:19.875">
    <pc:sldMkLst xmlns:pc="http://schemas.microsoft.com/office/powerpoint/2013/main/command">
      <pc:docMk/>
      <pc:sldMk cId="2166850932" sldId="921"/>
    </pc:sldMkLst>
    <p188:replyLst>
      <p188:reply id="{B4EF0B9A-490A-4818-B6CC-DFC435C7C1EB}" authorId="{4A3CA241-A1A4-0C25-C910-F6CD3AA403D5}" created="2025-01-30T20:08:32.267">
        <p188:txBody>
          <a:bodyPr/>
          <a:lstStyle/>
          <a:p>
            <a:r>
              <a:rPr lang="en-US"/>
              <a:t>Should clarify, this slide through slide 40.</a:t>
            </a:r>
          </a:p>
        </p188:txBody>
      </p188:reply>
      <p188:reply id="{F359CB96-514C-4861-8761-8CC372F12C8D}" authorId="{D12D3F75-986A-26BB-A00A-4421747D4FBF}" created="2025-01-30T22:06:11.604">
        <p188:txBody>
          <a:bodyPr/>
          <a:lstStyle/>
          <a:p>
            <a:r>
              <a:rPr lang="en-US"/>
              <a:t>we do have some additional modules that some of the specialist have developed.  i have one on adding wheat , we don' t have one on cotton but we could probably do one we did put the slide in that will allow the presenter to deviate from this last set and to instead work with teh group as a whole to develop their own strategy.  so you can chart it.  See slide 42.  you could use that beginning part as an example of something easy and then get hard with your group on your local issues.  to me that make more sense until you can develop photos and get into it. i'll email you the wheat sorghum fallow one i made</a:t>
            </a:r>
          </a:p>
        </p188:txBody>
      </p188:reply>
    </p188:replyLst>
    <p188:txBody>
      <a:bodyPr/>
      <a:lstStyle/>
      <a:p>
        <a:r>
          <a:rPr lang="en-US"/>
          <a:t>This part of the presentation has always bothered me.   From this point on the presentation is geared toward corn and soybeans.   In a diverse state, there are other crops.  Cotton, wheat, specialty crops.   We still cover these slides but to "strategize" really needs crop rotation discussed.   As a state we added lots of discussion about different crops in the state, crop rotations, and where we can fit covers in it.  Good rotation can be better than poorly planned/managed covers.</a:t>
        </a:r>
      </a:p>
    </p188:txBody>
  </p188:cm>
</p188:cmLst>
</file>

<file path=ppt/comments/modernComment_40A_B0227858.xml><?xml version="1.0" encoding="utf-8"?>
<p188:cmLst xmlns:a="http://schemas.openxmlformats.org/drawingml/2006/main" xmlns:r="http://schemas.openxmlformats.org/officeDocument/2006/relationships" xmlns:p188="http://schemas.microsoft.com/office/powerpoint/2018/8/main">
  <p188:cm id="{7B623C1E-683B-464D-A3DB-19D09ADDBEDE}" authorId="{4A3CA241-A1A4-0C25-C910-F6CD3AA403D5}" created="2025-01-30T20:01:38.402">
    <pc:sldMkLst xmlns:pc="http://schemas.microsoft.com/office/powerpoint/2013/main/command">
      <pc:docMk/>
      <pc:sldMk cId="2955049048" sldId="1034"/>
    </pc:sldMkLst>
    <p188:replyLst>
      <p188:reply id="{3EF5C25B-A1A6-4B20-B8D6-9C496E6E8863}" authorId="{D12D3F75-986A-26BB-A00A-4421747D4FBF}" created="2025-01-30T20:27:26.579">
        <p188:txBody>
          <a:bodyPr/>
          <a:lstStyle/>
          <a:p>
            <a:r>
              <a:rPr lang="en-US"/>
              <a:t>well if you look at the chat from the POC meeting you will see the answer but we felt just talking about the dominate or conventional system vs. changing to the ecological was a high point of changing how you use nutrients from an efficiency standpoint. </a:t>
            </a:r>
          </a:p>
        </p188:txBody>
      </p188:reply>
    </p188:replyLst>
    <p188:txBody>
      <a:bodyPr/>
      <a:lstStyle/>
      <a:p>
        <a:r>
          <a:rPr lang="en-US"/>
          <a:t>It appears that the Ecological Management presentation was removed but yet the topic was stuck here.   That is a deep subject that needs time.    Seems 3 slides here vs a presentation indicates we want to gloss over the topic.</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FD835E-CEE2-4689-BC38-4D0AFA75E273}" type="doc">
      <dgm:prSet loTypeId="urn:microsoft.com/office/officeart/2008/layout/VerticalCircleList" loCatId="list" qsTypeId="urn:microsoft.com/office/officeart/2005/8/quickstyle/simple1" qsCatId="simple" csTypeId="urn:microsoft.com/office/officeart/2005/8/colors/colorful1" csCatId="colorful" phldr="1"/>
      <dgm:spPr/>
      <dgm:t>
        <a:bodyPr/>
        <a:lstStyle/>
        <a:p>
          <a:endParaRPr lang="en-US"/>
        </a:p>
      </dgm:t>
    </dgm:pt>
    <dgm:pt modelId="{6207DE40-6D9A-4262-B6CC-0DADC8F40C9C}">
      <dgm:prSet custT="1"/>
      <dgm:spPr/>
      <dgm:t>
        <a:bodyPr/>
        <a:lstStyle/>
        <a:p>
          <a:pPr rtl="0">
            <a:lnSpc>
              <a:spcPct val="85000"/>
            </a:lnSpc>
          </a:pPr>
          <a:r>
            <a:rPr lang="en-US" sz="3000" b="0">
              <a:solidFill>
                <a:srgbClr val="00529D"/>
              </a:solidFill>
              <a:latin typeface="+mj-lt"/>
            </a:rPr>
            <a:t>Collection of NRCS and other conservation practices, BMPs, activities, that focus on maintaining or enhancing soil health</a:t>
          </a:r>
        </a:p>
      </dgm:t>
    </dgm:pt>
    <dgm:pt modelId="{ACB3F6B6-2A00-4C87-A870-7150DE80FD73}" type="parTrans" cxnId="{6E67F564-5A9C-494B-A78E-93BC9C02E6D5}">
      <dgm:prSet/>
      <dgm:spPr/>
      <dgm:t>
        <a:bodyPr/>
        <a:lstStyle/>
        <a:p>
          <a:endParaRPr lang="en-US"/>
        </a:p>
      </dgm:t>
    </dgm:pt>
    <dgm:pt modelId="{F88E0DCD-3266-4B8B-A70C-8FC3C70C1360}" type="sibTrans" cxnId="{6E67F564-5A9C-494B-A78E-93BC9C02E6D5}">
      <dgm:prSet/>
      <dgm:spPr/>
      <dgm:t>
        <a:bodyPr/>
        <a:lstStyle/>
        <a:p>
          <a:endParaRPr lang="en-US"/>
        </a:p>
      </dgm:t>
    </dgm:pt>
    <dgm:pt modelId="{ED9C9DDE-FE9C-405D-8526-1AD6B3977270}">
      <dgm:prSet custT="1"/>
      <dgm:spPr/>
      <dgm:t>
        <a:bodyPr/>
        <a:lstStyle/>
        <a:p>
          <a:pPr rtl="0">
            <a:lnSpc>
              <a:spcPct val="85000"/>
            </a:lnSpc>
          </a:pPr>
          <a:r>
            <a:rPr lang="en-US" sz="3000" b="0">
              <a:solidFill>
                <a:srgbClr val="001333"/>
              </a:solidFill>
              <a:latin typeface="+mj-lt"/>
            </a:rPr>
            <a:t>Address all the soil health principles</a:t>
          </a:r>
        </a:p>
      </dgm:t>
    </dgm:pt>
    <dgm:pt modelId="{1BFCA0DB-8107-4284-A3ED-62B919E8048A}" type="parTrans" cxnId="{E2180ECA-AA65-4BDD-83B5-449CE0DAE7E1}">
      <dgm:prSet/>
      <dgm:spPr/>
      <dgm:t>
        <a:bodyPr/>
        <a:lstStyle/>
        <a:p>
          <a:endParaRPr lang="en-US"/>
        </a:p>
      </dgm:t>
    </dgm:pt>
    <dgm:pt modelId="{C65594C1-9892-48AD-8017-5B932BED996D}" type="sibTrans" cxnId="{E2180ECA-AA65-4BDD-83B5-449CE0DAE7E1}">
      <dgm:prSet/>
      <dgm:spPr/>
      <dgm:t>
        <a:bodyPr/>
        <a:lstStyle/>
        <a:p>
          <a:endParaRPr lang="en-US"/>
        </a:p>
      </dgm:t>
    </dgm:pt>
    <dgm:pt modelId="{9FCAF07E-F8AC-4711-9B01-470438FC23F5}">
      <dgm:prSet custT="1"/>
      <dgm:spPr/>
      <dgm:t>
        <a:bodyPr/>
        <a:lstStyle/>
        <a:p>
          <a:pPr rtl="0"/>
          <a:r>
            <a:rPr lang="en-US" sz="3000" b="0">
              <a:solidFill>
                <a:srgbClr val="005941"/>
              </a:solidFill>
              <a:latin typeface="+mj-lt"/>
            </a:rPr>
            <a:t>Create a “synergistic” effect</a:t>
          </a:r>
        </a:p>
      </dgm:t>
    </dgm:pt>
    <dgm:pt modelId="{63696C1C-AEEC-4835-9075-EBC2CBDC15B6}" type="parTrans" cxnId="{3E436123-0A31-46EB-A8F0-1778136B56F6}">
      <dgm:prSet/>
      <dgm:spPr/>
      <dgm:t>
        <a:bodyPr/>
        <a:lstStyle/>
        <a:p>
          <a:endParaRPr lang="en-US"/>
        </a:p>
      </dgm:t>
    </dgm:pt>
    <dgm:pt modelId="{82A233A4-730F-432D-A683-36B727C755D0}" type="sibTrans" cxnId="{3E436123-0A31-46EB-A8F0-1778136B56F6}">
      <dgm:prSet/>
      <dgm:spPr/>
      <dgm:t>
        <a:bodyPr/>
        <a:lstStyle/>
        <a:p>
          <a:endParaRPr lang="en-US"/>
        </a:p>
      </dgm:t>
    </dgm:pt>
    <dgm:pt modelId="{827E5AD6-E4FA-4D28-A5A9-6E8CFDDBCC38}">
      <dgm:prSet custT="1"/>
      <dgm:spPr/>
      <dgm:t>
        <a:bodyPr/>
        <a:lstStyle/>
        <a:p>
          <a:pPr rtl="0"/>
          <a:r>
            <a:rPr lang="en-US" sz="3000" b="0">
              <a:solidFill>
                <a:schemeClr val="accent4">
                  <a:lumMod val="50000"/>
                </a:schemeClr>
              </a:solidFill>
              <a:latin typeface="+mj-lt"/>
            </a:rPr>
            <a:t>Cropping system and </a:t>
          </a:r>
          <a:r>
            <a:rPr lang="en-US" sz="3000" b="0" err="1">
              <a:solidFill>
                <a:schemeClr val="accent4">
                  <a:lumMod val="50000"/>
                </a:schemeClr>
              </a:solidFill>
              <a:latin typeface="+mj-lt"/>
            </a:rPr>
            <a:t>landuse</a:t>
          </a:r>
          <a:r>
            <a:rPr lang="en-US" sz="3000" b="0">
              <a:solidFill>
                <a:schemeClr val="accent4">
                  <a:lumMod val="50000"/>
                </a:schemeClr>
              </a:solidFill>
              <a:latin typeface="+mj-lt"/>
            </a:rPr>
            <a:t> specific</a:t>
          </a:r>
        </a:p>
      </dgm:t>
    </dgm:pt>
    <dgm:pt modelId="{A45FE503-5DA2-4AC7-A48E-FE3A9D0E3CED}" type="parTrans" cxnId="{2C65F31E-E936-4B67-935D-743B34F2BA84}">
      <dgm:prSet/>
      <dgm:spPr/>
      <dgm:t>
        <a:bodyPr/>
        <a:lstStyle/>
        <a:p>
          <a:endParaRPr lang="en-US"/>
        </a:p>
      </dgm:t>
    </dgm:pt>
    <dgm:pt modelId="{4960142F-68C2-46D9-840C-9A6B5637AA9B}" type="sibTrans" cxnId="{2C65F31E-E936-4B67-935D-743B34F2BA84}">
      <dgm:prSet/>
      <dgm:spPr/>
      <dgm:t>
        <a:bodyPr/>
        <a:lstStyle/>
        <a:p>
          <a:endParaRPr lang="en-US"/>
        </a:p>
      </dgm:t>
    </dgm:pt>
    <dgm:pt modelId="{0C81B891-967A-4BA5-A377-142AAB305A10}" type="pres">
      <dgm:prSet presAssocID="{3BFD835E-CEE2-4689-BC38-4D0AFA75E273}" presName="Name0" presStyleCnt="0">
        <dgm:presLayoutVars>
          <dgm:dir/>
        </dgm:presLayoutVars>
      </dgm:prSet>
      <dgm:spPr/>
    </dgm:pt>
    <dgm:pt modelId="{E6597018-8EF0-4B5F-AC7D-A7A889F68B1C}" type="pres">
      <dgm:prSet presAssocID="{6207DE40-6D9A-4262-B6CC-0DADC8F40C9C}" presName="noChildren" presStyleCnt="0"/>
      <dgm:spPr/>
    </dgm:pt>
    <dgm:pt modelId="{86793B3E-9A8D-454C-A6D7-CD180ED5B60F}" type="pres">
      <dgm:prSet presAssocID="{6207DE40-6D9A-4262-B6CC-0DADC8F40C9C}" presName="gap" presStyleCnt="0"/>
      <dgm:spPr/>
    </dgm:pt>
    <dgm:pt modelId="{7B6DC4ED-C58D-447B-8FDA-6CBFA41F99D6}" type="pres">
      <dgm:prSet presAssocID="{6207DE40-6D9A-4262-B6CC-0DADC8F40C9C}" presName="medCircle2" presStyleLbl="vennNode1" presStyleIdx="0" presStyleCnt="4" custLinFactNeighborX="-40444" custLinFactNeighborY="1590"/>
      <dgm:spPr>
        <a:solidFill>
          <a:srgbClr val="00529D">
            <a:alpha val="50000"/>
          </a:srgbClr>
        </a:solidFill>
        <a:effectLst>
          <a:outerShdw blurRad="50800" dist="38100" dir="2700000" algn="tl" rotWithShape="0">
            <a:prstClr val="black">
              <a:alpha val="40000"/>
            </a:prstClr>
          </a:outerShdw>
        </a:effectLst>
      </dgm:spPr>
    </dgm:pt>
    <dgm:pt modelId="{8F235121-29CF-47DF-B1E7-68440BC60A7E}" type="pres">
      <dgm:prSet presAssocID="{6207DE40-6D9A-4262-B6CC-0DADC8F40C9C}" presName="txLvlOnly1" presStyleLbl="revTx" presStyleIdx="0" presStyleCnt="4" custScaleX="97943" custLinFactNeighborX="4092" custLinFactNeighborY="6056"/>
      <dgm:spPr/>
    </dgm:pt>
    <dgm:pt modelId="{9EA0E4A2-CA53-40E0-B115-D3693A5A3F01}" type="pres">
      <dgm:prSet presAssocID="{ED9C9DDE-FE9C-405D-8526-1AD6B3977270}" presName="noChildren" presStyleCnt="0"/>
      <dgm:spPr/>
    </dgm:pt>
    <dgm:pt modelId="{1FC8AD08-6AA9-4A27-97C8-FB34CA29DEB7}" type="pres">
      <dgm:prSet presAssocID="{ED9C9DDE-FE9C-405D-8526-1AD6B3977270}" presName="gap" presStyleCnt="0"/>
      <dgm:spPr/>
    </dgm:pt>
    <dgm:pt modelId="{ED9676A1-F45A-4478-9F4A-1E385D6941AB}" type="pres">
      <dgm:prSet presAssocID="{ED9C9DDE-FE9C-405D-8526-1AD6B3977270}" presName="medCircle2" presStyleLbl="vennNode1" presStyleIdx="1" presStyleCnt="4" custLinFactNeighborX="-41984" custLinFactNeighborY="-7747"/>
      <dgm:spPr>
        <a:solidFill>
          <a:srgbClr val="001333">
            <a:alpha val="50000"/>
          </a:srgbClr>
        </a:solidFill>
        <a:effectLst>
          <a:outerShdw blurRad="50800" dist="38100" dir="2700000" algn="tl" rotWithShape="0">
            <a:prstClr val="black">
              <a:alpha val="40000"/>
            </a:prstClr>
          </a:outerShdw>
        </a:effectLst>
      </dgm:spPr>
    </dgm:pt>
    <dgm:pt modelId="{E7D52CC9-677B-4F44-B072-46CB32AFCB38}" type="pres">
      <dgm:prSet presAssocID="{ED9C9DDE-FE9C-405D-8526-1AD6B3977270}" presName="txLvlOnly1" presStyleLbl="revTx" presStyleIdx="1" presStyleCnt="4" custScaleX="95896" custLinFactNeighborX="3017" custLinFactNeighborY="4567"/>
      <dgm:spPr/>
    </dgm:pt>
    <dgm:pt modelId="{6C3D13CC-78A4-448D-9E59-13F512D529E2}" type="pres">
      <dgm:prSet presAssocID="{9FCAF07E-F8AC-4711-9B01-470438FC23F5}" presName="noChildren" presStyleCnt="0"/>
      <dgm:spPr/>
    </dgm:pt>
    <dgm:pt modelId="{07D6E7BB-DF70-470B-994E-77A17EA18AEE}" type="pres">
      <dgm:prSet presAssocID="{9FCAF07E-F8AC-4711-9B01-470438FC23F5}" presName="gap" presStyleCnt="0"/>
      <dgm:spPr/>
    </dgm:pt>
    <dgm:pt modelId="{ADCB9606-2CE7-4937-A0F9-2544F38EF949}" type="pres">
      <dgm:prSet presAssocID="{9FCAF07E-F8AC-4711-9B01-470438FC23F5}" presName="medCircle2" presStyleLbl="vennNode1" presStyleIdx="2" presStyleCnt="4" custLinFactNeighborX="-46211" custLinFactNeighborY="-21549"/>
      <dgm:spPr>
        <a:solidFill>
          <a:srgbClr val="005941">
            <a:alpha val="50000"/>
          </a:srgbClr>
        </a:solidFill>
        <a:effectLst>
          <a:outerShdw blurRad="50800" dist="38100" dir="2700000" algn="tl" rotWithShape="0">
            <a:prstClr val="black">
              <a:alpha val="40000"/>
            </a:prstClr>
          </a:outerShdw>
        </a:effectLst>
      </dgm:spPr>
    </dgm:pt>
    <dgm:pt modelId="{BF23446B-1FBC-4E63-8ECB-D1377C02CB86}" type="pres">
      <dgm:prSet presAssocID="{9FCAF07E-F8AC-4711-9B01-470438FC23F5}" presName="txLvlOnly1" presStyleLbl="revTx" presStyleIdx="2" presStyleCnt="4" custScaleX="93619" custLinFactNeighborX="703" custLinFactNeighborY="-15392"/>
      <dgm:spPr/>
    </dgm:pt>
    <dgm:pt modelId="{AAC09DB7-D2F0-4BA3-80CD-46A0D76996E5}" type="pres">
      <dgm:prSet presAssocID="{827E5AD6-E4FA-4D28-A5A9-6E8CFDDBCC38}" presName="noChildren" presStyleCnt="0"/>
      <dgm:spPr/>
    </dgm:pt>
    <dgm:pt modelId="{630382E1-66A0-4C8D-9A73-9916BF489E86}" type="pres">
      <dgm:prSet presAssocID="{827E5AD6-E4FA-4D28-A5A9-6E8CFDDBCC38}" presName="gap" presStyleCnt="0"/>
      <dgm:spPr/>
    </dgm:pt>
    <dgm:pt modelId="{C03F1BD1-754C-435A-9DD4-1EA538AD5E07}" type="pres">
      <dgm:prSet presAssocID="{827E5AD6-E4FA-4D28-A5A9-6E8CFDDBCC38}" presName="medCircle2" presStyleLbl="vennNode1" presStyleIdx="3" presStyleCnt="4" custLinFactNeighborX="-40444" custLinFactNeighborY="-35352"/>
      <dgm:spPr>
        <a:solidFill>
          <a:schemeClr val="accent4">
            <a:lumMod val="50000"/>
            <a:alpha val="50000"/>
          </a:schemeClr>
        </a:solidFill>
        <a:effectLst>
          <a:outerShdw blurRad="50800" dist="38100" dir="2700000" algn="tl" rotWithShape="0">
            <a:prstClr val="black">
              <a:alpha val="40000"/>
            </a:prstClr>
          </a:outerShdw>
        </a:effectLst>
      </dgm:spPr>
    </dgm:pt>
    <dgm:pt modelId="{2A975185-7051-483B-B64D-1C23B496B7A6}" type="pres">
      <dgm:prSet presAssocID="{827E5AD6-E4FA-4D28-A5A9-6E8CFDDBCC38}" presName="txLvlOnly1" presStyleLbl="revTx" presStyleIdx="3" presStyleCnt="4" custScaleX="97943" custLinFactNeighborX="3577" custLinFactNeighborY="-29195"/>
      <dgm:spPr/>
    </dgm:pt>
  </dgm:ptLst>
  <dgm:cxnLst>
    <dgm:cxn modelId="{EE53430F-EDF8-4C4D-BF6A-C2A4432441F4}" type="presOf" srcId="{6207DE40-6D9A-4262-B6CC-0DADC8F40C9C}" destId="{8F235121-29CF-47DF-B1E7-68440BC60A7E}" srcOrd="0" destOrd="0" presId="urn:microsoft.com/office/officeart/2008/layout/VerticalCircleList"/>
    <dgm:cxn modelId="{F249AF1E-8799-4F7B-B894-0D2848F9EA99}" type="presOf" srcId="{827E5AD6-E4FA-4D28-A5A9-6E8CFDDBCC38}" destId="{2A975185-7051-483B-B64D-1C23B496B7A6}" srcOrd="0" destOrd="0" presId="urn:microsoft.com/office/officeart/2008/layout/VerticalCircleList"/>
    <dgm:cxn modelId="{2C65F31E-E936-4B67-935D-743B34F2BA84}" srcId="{3BFD835E-CEE2-4689-BC38-4D0AFA75E273}" destId="{827E5AD6-E4FA-4D28-A5A9-6E8CFDDBCC38}" srcOrd="3" destOrd="0" parTransId="{A45FE503-5DA2-4AC7-A48E-FE3A9D0E3CED}" sibTransId="{4960142F-68C2-46D9-840C-9A6B5637AA9B}"/>
    <dgm:cxn modelId="{3E436123-0A31-46EB-A8F0-1778136B56F6}" srcId="{3BFD835E-CEE2-4689-BC38-4D0AFA75E273}" destId="{9FCAF07E-F8AC-4711-9B01-470438FC23F5}" srcOrd="2" destOrd="0" parTransId="{63696C1C-AEEC-4835-9075-EBC2CBDC15B6}" sibTransId="{82A233A4-730F-432D-A683-36B727C755D0}"/>
    <dgm:cxn modelId="{212B6A5C-4F6C-4381-B88F-715857F1281E}" type="presOf" srcId="{3BFD835E-CEE2-4689-BC38-4D0AFA75E273}" destId="{0C81B891-967A-4BA5-A377-142AAB305A10}" srcOrd="0" destOrd="0" presId="urn:microsoft.com/office/officeart/2008/layout/VerticalCircleList"/>
    <dgm:cxn modelId="{E2A9D85E-1DC2-4B9C-84A2-78B5F970CEDF}" type="presOf" srcId="{ED9C9DDE-FE9C-405D-8526-1AD6B3977270}" destId="{E7D52CC9-677B-4F44-B072-46CB32AFCB38}" srcOrd="0" destOrd="0" presId="urn:microsoft.com/office/officeart/2008/layout/VerticalCircleList"/>
    <dgm:cxn modelId="{6E67F564-5A9C-494B-A78E-93BC9C02E6D5}" srcId="{3BFD835E-CEE2-4689-BC38-4D0AFA75E273}" destId="{6207DE40-6D9A-4262-B6CC-0DADC8F40C9C}" srcOrd="0" destOrd="0" parTransId="{ACB3F6B6-2A00-4C87-A870-7150DE80FD73}" sibTransId="{F88E0DCD-3266-4B8B-A70C-8FC3C70C1360}"/>
    <dgm:cxn modelId="{9A755E77-1B4F-45BE-A897-674894CFAB7F}" type="presOf" srcId="{9FCAF07E-F8AC-4711-9B01-470438FC23F5}" destId="{BF23446B-1FBC-4E63-8ECB-D1377C02CB86}" srcOrd="0" destOrd="0" presId="urn:microsoft.com/office/officeart/2008/layout/VerticalCircleList"/>
    <dgm:cxn modelId="{E2180ECA-AA65-4BDD-83B5-449CE0DAE7E1}" srcId="{3BFD835E-CEE2-4689-BC38-4D0AFA75E273}" destId="{ED9C9DDE-FE9C-405D-8526-1AD6B3977270}" srcOrd="1" destOrd="0" parTransId="{1BFCA0DB-8107-4284-A3ED-62B919E8048A}" sibTransId="{C65594C1-9892-48AD-8017-5B932BED996D}"/>
    <dgm:cxn modelId="{20746AD3-8CEC-440C-852E-21F6B4F977CB}" type="presParOf" srcId="{0C81B891-967A-4BA5-A377-142AAB305A10}" destId="{E6597018-8EF0-4B5F-AC7D-A7A889F68B1C}" srcOrd="0" destOrd="0" presId="urn:microsoft.com/office/officeart/2008/layout/VerticalCircleList"/>
    <dgm:cxn modelId="{8A6DDFD3-5E4D-4CB9-AEB1-4DC6745A922A}" type="presParOf" srcId="{E6597018-8EF0-4B5F-AC7D-A7A889F68B1C}" destId="{86793B3E-9A8D-454C-A6D7-CD180ED5B60F}" srcOrd="0" destOrd="0" presId="urn:microsoft.com/office/officeart/2008/layout/VerticalCircleList"/>
    <dgm:cxn modelId="{2A0D9035-0CA0-4544-922F-EEC0E192BE75}" type="presParOf" srcId="{E6597018-8EF0-4B5F-AC7D-A7A889F68B1C}" destId="{7B6DC4ED-C58D-447B-8FDA-6CBFA41F99D6}" srcOrd="1" destOrd="0" presId="urn:microsoft.com/office/officeart/2008/layout/VerticalCircleList"/>
    <dgm:cxn modelId="{FFB13DDF-CF23-4ECD-973E-17918226AA4F}" type="presParOf" srcId="{E6597018-8EF0-4B5F-AC7D-A7A889F68B1C}" destId="{8F235121-29CF-47DF-B1E7-68440BC60A7E}" srcOrd="2" destOrd="0" presId="urn:microsoft.com/office/officeart/2008/layout/VerticalCircleList"/>
    <dgm:cxn modelId="{DBBEBF40-211A-4DC6-831D-C54A3601FB9B}" type="presParOf" srcId="{0C81B891-967A-4BA5-A377-142AAB305A10}" destId="{9EA0E4A2-CA53-40E0-B115-D3693A5A3F01}" srcOrd="1" destOrd="0" presId="urn:microsoft.com/office/officeart/2008/layout/VerticalCircleList"/>
    <dgm:cxn modelId="{CDB0617A-CCAC-4C80-9067-56D81D71B356}" type="presParOf" srcId="{9EA0E4A2-CA53-40E0-B115-D3693A5A3F01}" destId="{1FC8AD08-6AA9-4A27-97C8-FB34CA29DEB7}" srcOrd="0" destOrd="0" presId="urn:microsoft.com/office/officeart/2008/layout/VerticalCircleList"/>
    <dgm:cxn modelId="{5BEFBCF5-F956-48D8-AECA-DDF43846C1AA}" type="presParOf" srcId="{9EA0E4A2-CA53-40E0-B115-D3693A5A3F01}" destId="{ED9676A1-F45A-4478-9F4A-1E385D6941AB}" srcOrd="1" destOrd="0" presId="urn:microsoft.com/office/officeart/2008/layout/VerticalCircleList"/>
    <dgm:cxn modelId="{0FB03346-BA61-4AB2-83D4-8F52DEAA3872}" type="presParOf" srcId="{9EA0E4A2-CA53-40E0-B115-D3693A5A3F01}" destId="{E7D52CC9-677B-4F44-B072-46CB32AFCB38}" srcOrd="2" destOrd="0" presId="urn:microsoft.com/office/officeart/2008/layout/VerticalCircleList"/>
    <dgm:cxn modelId="{F001F1ED-F0E1-4AD2-BD12-E6FD51F00E01}" type="presParOf" srcId="{0C81B891-967A-4BA5-A377-142AAB305A10}" destId="{6C3D13CC-78A4-448D-9E59-13F512D529E2}" srcOrd="2" destOrd="0" presId="urn:microsoft.com/office/officeart/2008/layout/VerticalCircleList"/>
    <dgm:cxn modelId="{0E7BDA68-0B20-42DE-A30C-7CD8DAB093C8}" type="presParOf" srcId="{6C3D13CC-78A4-448D-9E59-13F512D529E2}" destId="{07D6E7BB-DF70-470B-994E-77A17EA18AEE}" srcOrd="0" destOrd="0" presId="urn:microsoft.com/office/officeart/2008/layout/VerticalCircleList"/>
    <dgm:cxn modelId="{B195BE93-3A48-43B1-8B63-B56D16D92D95}" type="presParOf" srcId="{6C3D13CC-78A4-448D-9E59-13F512D529E2}" destId="{ADCB9606-2CE7-4937-A0F9-2544F38EF949}" srcOrd="1" destOrd="0" presId="urn:microsoft.com/office/officeart/2008/layout/VerticalCircleList"/>
    <dgm:cxn modelId="{300AC771-4083-4F50-AA19-A0FF005425FC}" type="presParOf" srcId="{6C3D13CC-78A4-448D-9E59-13F512D529E2}" destId="{BF23446B-1FBC-4E63-8ECB-D1377C02CB86}" srcOrd="2" destOrd="0" presId="urn:microsoft.com/office/officeart/2008/layout/VerticalCircleList"/>
    <dgm:cxn modelId="{D854E04F-B5F1-4C81-85E9-4D696C075881}" type="presParOf" srcId="{0C81B891-967A-4BA5-A377-142AAB305A10}" destId="{AAC09DB7-D2F0-4BA3-80CD-46A0D76996E5}" srcOrd="3" destOrd="0" presId="urn:microsoft.com/office/officeart/2008/layout/VerticalCircleList"/>
    <dgm:cxn modelId="{3CC5A851-F396-4347-9195-4CC83D4D7833}" type="presParOf" srcId="{AAC09DB7-D2F0-4BA3-80CD-46A0D76996E5}" destId="{630382E1-66A0-4C8D-9A73-9916BF489E86}" srcOrd="0" destOrd="0" presId="urn:microsoft.com/office/officeart/2008/layout/VerticalCircleList"/>
    <dgm:cxn modelId="{EC230CB6-15AF-4F6D-A296-10DED4776759}" type="presParOf" srcId="{AAC09DB7-D2F0-4BA3-80CD-46A0D76996E5}" destId="{C03F1BD1-754C-435A-9DD4-1EA538AD5E07}" srcOrd="1" destOrd="0" presId="urn:microsoft.com/office/officeart/2008/layout/VerticalCircleList"/>
    <dgm:cxn modelId="{84BC53DC-1A8E-43D3-A4DC-20180BF633C1}" type="presParOf" srcId="{AAC09DB7-D2F0-4BA3-80CD-46A0D76996E5}" destId="{2A975185-7051-483B-B64D-1C23B496B7A6}"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6DC4ED-C58D-447B-8FDA-6CBFA41F99D6}">
      <dsp:nvSpPr>
        <dsp:cNvPr id="0" name=""/>
        <dsp:cNvSpPr/>
      </dsp:nvSpPr>
      <dsp:spPr>
        <a:xfrm>
          <a:off x="76198" y="20926"/>
          <a:ext cx="1237625" cy="1237625"/>
        </a:xfrm>
        <a:prstGeom prst="ellipse">
          <a:avLst/>
        </a:prstGeom>
        <a:solidFill>
          <a:srgbClr val="00529D">
            <a:alpha val="50000"/>
          </a:srgb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sp>
    <dsp:sp modelId="{8F235121-29CF-47DF-B1E7-68440BC60A7E}">
      <dsp:nvSpPr>
        <dsp:cNvPr id="0" name=""/>
        <dsp:cNvSpPr/>
      </dsp:nvSpPr>
      <dsp:spPr>
        <a:xfrm>
          <a:off x="1515713" y="76199"/>
          <a:ext cx="6467358" cy="1237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8100" rIns="0" bIns="38100" numCol="1" spcCol="1270" anchor="ctr" anchorCtr="0">
          <a:noAutofit/>
        </a:bodyPr>
        <a:lstStyle/>
        <a:p>
          <a:pPr marL="0" lvl="0" indent="0" algn="l" defTabSz="1333500" rtl="0">
            <a:lnSpc>
              <a:spcPct val="85000"/>
            </a:lnSpc>
            <a:spcBef>
              <a:spcPct val="0"/>
            </a:spcBef>
            <a:spcAft>
              <a:spcPct val="35000"/>
            </a:spcAft>
            <a:buNone/>
          </a:pPr>
          <a:r>
            <a:rPr lang="en-US" sz="3000" b="0" kern="1200">
              <a:solidFill>
                <a:srgbClr val="00529D"/>
              </a:solidFill>
              <a:latin typeface="+mj-lt"/>
            </a:rPr>
            <a:t>Collection of NRCS and other conservation practices, BMPs, activities, that focus on maintaining or enhancing soil health</a:t>
          </a:r>
        </a:p>
      </dsp:txBody>
      <dsp:txXfrm>
        <a:off x="1515713" y="76199"/>
        <a:ext cx="6467358" cy="1237625"/>
      </dsp:txXfrm>
    </dsp:sp>
    <dsp:sp modelId="{ED9676A1-F45A-4478-9F4A-1E385D6941AB}">
      <dsp:nvSpPr>
        <dsp:cNvPr id="0" name=""/>
        <dsp:cNvSpPr/>
      </dsp:nvSpPr>
      <dsp:spPr>
        <a:xfrm>
          <a:off x="90930" y="1142995"/>
          <a:ext cx="1237625" cy="1237625"/>
        </a:xfrm>
        <a:prstGeom prst="ellipse">
          <a:avLst/>
        </a:prstGeom>
        <a:solidFill>
          <a:srgbClr val="001333">
            <a:alpha val="50000"/>
          </a:srgb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sp>
    <dsp:sp modelId="{E7D52CC9-677B-4F44-B072-46CB32AFCB38}">
      <dsp:nvSpPr>
        <dsp:cNvPr id="0" name=""/>
        <dsp:cNvSpPr/>
      </dsp:nvSpPr>
      <dsp:spPr>
        <a:xfrm>
          <a:off x="1564063" y="1295396"/>
          <a:ext cx="6332190" cy="1237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8100" rIns="0" bIns="38100" numCol="1" spcCol="1270" anchor="ctr" anchorCtr="0">
          <a:noAutofit/>
        </a:bodyPr>
        <a:lstStyle/>
        <a:p>
          <a:pPr marL="0" lvl="0" indent="0" algn="l" defTabSz="1333500" rtl="0">
            <a:lnSpc>
              <a:spcPct val="85000"/>
            </a:lnSpc>
            <a:spcBef>
              <a:spcPct val="0"/>
            </a:spcBef>
            <a:spcAft>
              <a:spcPct val="35000"/>
            </a:spcAft>
            <a:buNone/>
          </a:pPr>
          <a:r>
            <a:rPr lang="en-US" sz="3000" b="0" kern="1200">
              <a:solidFill>
                <a:srgbClr val="001333"/>
              </a:solidFill>
              <a:latin typeface="+mj-lt"/>
            </a:rPr>
            <a:t>Address all the soil health principles</a:t>
          </a:r>
        </a:p>
      </dsp:txBody>
      <dsp:txXfrm>
        <a:off x="1564063" y="1295396"/>
        <a:ext cx="6332190" cy="1237625"/>
      </dsp:txXfrm>
    </dsp:sp>
    <dsp:sp modelId="{ADCB9606-2CE7-4937-A0F9-2544F38EF949}">
      <dsp:nvSpPr>
        <dsp:cNvPr id="0" name=""/>
        <dsp:cNvSpPr/>
      </dsp:nvSpPr>
      <dsp:spPr>
        <a:xfrm>
          <a:off x="76204" y="2209804"/>
          <a:ext cx="1237625" cy="1237625"/>
        </a:xfrm>
        <a:prstGeom prst="ellipse">
          <a:avLst/>
        </a:prstGeom>
        <a:solidFill>
          <a:srgbClr val="005941">
            <a:alpha val="50000"/>
          </a:srgb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sp>
    <dsp:sp modelId="{BF23446B-1FBC-4E63-8ECB-D1377C02CB86}">
      <dsp:nvSpPr>
        <dsp:cNvPr id="0" name=""/>
        <dsp:cNvSpPr/>
      </dsp:nvSpPr>
      <dsp:spPr>
        <a:xfrm>
          <a:off x="1524031" y="2286004"/>
          <a:ext cx="6181836" cy="1237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8100" rIns="0" bIns="38100" numCol="1" spcCol="1270" anchor="ctr" anchorCtr="0">
          <a:noAutofit/>
        </a:bodyPr>
        <a:lstStyle/>
        <a:p>
          <a:pPr marL="0" lvl="0" indent="0" algn="l" defTabSz="1333500" rtl="0">
            <a:lnSpc>
              <a:spcPct val="90000"/>
            </a:lnSpc>
            <a:spcBef>
              <a:spcPct val="0"/>
            </a:spcBef>
            <a:spcAft>
              <a:spcPct val="35000"/>
            </a:spcAft>
            <a:buNone/>
          </a:pPr>
          <a:r>
            <a:rPr lang="en-US" sz="3000" b="0" kern="1200">
              <a:solidFill>
                <a:srgbClr val="005941"/>
              </a:solidFill>
              <a:latin typeface="+mj-lt"/>
            </a:rPr>
            <a:t>Create a “synergistic” effect</a:t>
          </a:r>
        </a:p>
      </dsp:txBody>
      <dsp:txXfrm>
        <a:off x="1524031" y="2286004"/>
        <a:ext cx="6181836" cy="1237625"/>
      </dsp:txXfrm>
    </dsp:sp>
    <dsp:sp modelId="{C03F1BD1-754C-435A-9DD4-1EA538AD5E07}">
      <dsp:nvSpPr>
        <dsp:cNvPr id="0" name=""/>
        <dsp:cNvSpPr/>
      </dsp:nvSpPr>
      <dsp:spPr>
        <a:xfrm>
          <a:off x="76198" y="3276600"/>
          <a:ext cx="1237625" cy="1237625"/>
        </a:xfrm>
        <a:prstGeom prst="ellipse">
          <a:avLst/>
        </a:prstGeom>
        <a:solidFill>
          <a:schemeClr val="accent4">
            <a:lumMod val="50000"/>
            <a:alpha val="5000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sp>
    <dsp:sp modelId="{2A975185-7051-483B-B64D-1C23B496B7A6}">
      <dsp:nvSpPr>
        <dsp:cNvPr id="0" name=""/>
        <dsp:cNvSpPr/>
      </dsp:nvSpPr>
      <dsp:spPr>
        <a:xfrm>
          <a:off x="1499665" y="3352800"/>
          <a:ext cx="6467358" cy="1237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8100" rIns="0" bIns="38100" numCol="1" spcCol="1270" anchor="ctr" anchorCtr="0">
          <a:noAutofit/>
        </a:bodyPr>
        <a:lstStyle/>
        <a:p>
          <a:pPr marL="0" lvl="0" indent="0" algn="l" defTabSz="1333500" rtl="0">
            <a:lnSpc>
              <a:spcPct val="90000"/>
            </a:lnSpc>
            <a:spcBef>
              <a:spcPct val="0"/>
            </a:spcBef>
            <a:spcAft>
              <a:spcPct val="35000"/>
            </a:spcAft>
            <a:buNone/>
          </a:pPr>
          <a:r>
            <a:rPr lang="en-US" sz="3000" b="0" kern="1200">
              <a:solidFill>
                <a:schemeClr val="accent4">
                  <a:lumMod val="50000"/>
                </a:schemeClr>
              </a:solidFill>
              <a:latin typeface="+mj-lt"/>
            </a:rPr>
            <a:t>Cropping system and </a:t>
          </a:r>
          <a:r>
            <a:rPr lang="en-US" sz="3000" b="0" kern="1200" err="1">
              <a:solidFill>
                <a:schemeClr val="accent4">
                  <a:lumMod val="50000"/>
                </a:schemeClr>
              </a:solidFill>
              <a:latin typeface="+mj-lt"/>
            </a:rPr>
            <a:t>landuse</a:t>
          </a:r>
          <a:r>
            <a:rPr lang="en-US" sz="3000" b="0" kern="1200">
              <a:solidFill>
                <a:schemeClr val="accent4">
                  <a:lumMod val="50000"/>
                </a:schemeClr>
              </a:solidFill>
              <a:latin typeface="+mj-lt"/>
            </a:rPr>
            <a:t> specific</a:t>
          </a:r>
        </a:p>
      </dsp:txBody>
      <dsp:txXfrm>
        <a:off x="1499665" y="3352800"/>
        <a:ext cx="6467358" cy="123762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433E620-870E-45ED-932B-FC2330BECF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A690B02-41BF-4F97-AA63-FCDA44608A21}" type="slidenum">
              <a:rPr lang="en-US" smtClean="0"/>
              <a:t>‹#›</a:t>
            </a:fld>
            <a:endParaRPr lang="en-US"/>
          </a:p>
        </p:txBody>
      </p:sp>
    </p:spTree>
    <p:extLst>
      <p:ext uri="{BB962C8B-B14F-4D97-AF65-F5344CB8AC3E}">
        <p14:creationId xmlns:p14="http://schemas.microsoft.com/office/powerpoint/2010/main" val="224656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F4CB4F-A777-4E75-8920-F44C9975E81D}" type="datetimeFigureOut">
              <a:rPr lang="en-US" smtClean="0"/>
              <a:t>1/30/2025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BD3564-BA70-487D-809A-030C0B32E9FE}" type="slidenum">
              <a:rPr lang="en-US" smtClean="0"/>
              <a:t>‹#›</a:t>
            </a:fld>
            <a:endParaRPr lang="en-US"/>
          </a:p>
        </p:txBody>
      </p:sp>
    </p:spTree>
    <p:extLst>
      <p:ext uri="{BB962C8B-B14F-4D97-AF65-F5344CB8AC3E}">
        <p14:creationId xmlns:p14="http://schemas.microsoft.com/office/powerpoint/2010/main" val="1639585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FC0F1D-A309-458F-A22E-3DB5D11B467A}" type="slidenum">
              <a:rPr lang="en-US" smtClean="0"/>
              <a:t>2</a:t>
            </a:fld>
            <a:endParaRPr lang="en-US"/>
          </a:p>
        </p:txBody>
      </p:sp>
    </p:spTree>
    <p:extLst>
      <p:ext uri="{BB962C8B-B14F-4D97-AF65-F5344CB8AC3E}">
        <p14:creationId xmlns:p14="http://schemas.microsoft.com/office/powerpoint/2010/main" val="2650811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5000"/>
              </a:lnSpc>
              <a:spcAft>
                <a:spcPts val="634"/>
              </a:spcAft>
            </a:pPr>
            <a:r>
              <a:rPr lang="en-US" altLang="en-US" sz="1500">
                <a:latin typeface="Arial" panose="020B0604020202020204" pitchFamily="34" charset="0"/>
              </a:rPr>
              <a:t>Need to carry the weight of growing equipment more wisely and spread the volumes of crop residues evenly, especially with the tendency toward wider (40’+) grain platforms.  </a:t>
            </a:r>
          </a:p>
          <a:p>
            <a:pPr>
              <a:lnSpc>
                <a:spcPct val="105000"/>
              </a:lnSpc>
              <a:spcAft>
                <a:spcPts val="634"/>
              </a:spcAft>
            </a:pPr>
            <a:r>
              <a:rPr lang="en-US" altLang="en-US" sz="1500">
                <a:latin typeface="Arial" panose="020B0604020202020204" pitchFamily="34" charset="0"/>
              </a:rPr>
              <a:t>Windrowing of residue, especially low biomass crops like soybean can cause problems later  </a:t>
            </a:r>
          </a:p>
          <a:p>
            <a:pPr>
              <a:lnSpc>
                <a:spcPct val="105000"/>
              </a:lnSpc>
              <a:spcAft>
                <a:spcPts val="634"/>
              </a:spcAft>
            </a:pPr>
            <a:endParaRPr lang="en-US" altLang="en-US" sz="1500">
              <a:latin typeface="Arial" panose="020B0604020202020204" pitchFamily="34" charset="0"/>
            </a:endParaRPr>
          </a:p>
          <a:p>
            <a:pPr>
              <a:lnSpc>
                <a:spcPct val="105000"/>
              </a:lnSpc>
              <a:spcAft>
                <a:spcPts val="634"/>
              </a:spcAft>
            </a:pPr>
            <a:r>
              <a:rPr lang="en-US" altLang="en-US" sz="1500">
                <a:latin typeface="Arial" panose="020B0604020202020204" pitchFamily="34" charset="0"/>
              </a:rPr>
              <a:t>Ask students about problem/observations they’ve made with no-till in their work areas.</a:t>
            </a:r>
          </a:p>
        </p:txBody>
      </p:sp>
      <p:sp>
        <p:nvSpPr>
          <p:cNvPr id="962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defRPr>
            </a:lvl1pPr>
            <a:lvl2pPr marL="785372" indent="-302066">
              <a:spcBef>
                <a:spcPct val="30000"/>
              </a:spcBef>
              <a:defRPr sz="1300">
                <a:solidFill>
                  <a:schemeClr val="tx1"/>
                </a:solidFill>
                <a:latin typeface="Arial" panose="020B0604020202020204" pitchFamily="34" charset="0"/>
              </a:defRPr>
            </a:lvl2pPr>
            <a:lvl3pPr marL="1208265" indent="-241653">
              <a:spcBef>
                <a:spcPct val="30000"/>
              </a:spcBef>
              <a:defRPr sz="1300">
                <a:solidFill>
                  <a:schemeClr val="tx1"/>
                </a:solidFill>
                <a:latin typeface="Arial" panose="020B0604020202020204" pitchFamily="34" charset="0"/>
              </a:defRPr>
            </a:lvl3pPr>
            <a:lvl4pPr marL="1691571" indent="-241653">
              <a:spcBef>
                <a:spcPct val="30000"/>
              </a:spcBef>
              <a:defRPr sz="1300">
                <a:solidFill>
                  <a:schemeClr val="tx1"/>
                </a:solidFill>
                <a:latin typeface="Arial" panose="020B0604020202020204" pitchFamily="34" charset="0"/>
              </a:defRPr>
            </a:lvl4pPr>
            <a:lvl5pPr marL="2174878" indent="-241653">
              <a:spcBef>
                <a:spcPct val="30000"/>
              </a:spcBef>
              <a:defRPr sz="1300">
                <a:solidFill>
                  <a:schemeClr val="tx1"/>
                </a:solidFill>
                <a:latin typeface="Arial" panose="020B0604020202020204" pitchFamily="34" charset="0"/>
              </a:defRPr>
            </a:lvl5pPr>
            <a:lvl6pPr marL="2658184" indent="-241653" eaLnBrk="0" fontAlgn="base" hangingPunct="0">
              <a:spcBef>
                <a:spcPct val="30000"/>
              </a:spcBef>
              <a:spcAft>
                <a:spcPct val="0"/>
              </a:spcAft>
              <a:defRPr sz="1300">
                <a:solidFill>
                  <a:schemeClr val="tx1"/>
                </a:solidFill>
                <a:latin typeface="Arial" panose="020B0604020202020204" pitchFamily="34" charset="0"/>
              </a:defRPr>
            </a:lvl6pPr>
            <a:lvl7pPr marL="3141490" indent="-241653" eaLnBrk="0" fontAlgn="base" hangingPunct="0">
              <a:spcBef>
                <a:spcPct val="30000"/>
              </a:spcBef>
              <a:spcAft>
                <a:spcPct val="0"/>
              </a:spcAft>
              <a:defRPr sz="1300">
                <a:solidFill>
                  <a:schemeClr val="tx1"/>
                </a:solidFill>
                <a:latin typeface="Arial" panose="020B0604020202020204" pitchFamily="34" charset="0"/>
              </a:defRPr>
            </a:lvl7pPr>
            <a:lvl8pPr marL="3624796" indent="-241653" eaLnBrk="0" fontAlgn="base" hangingPunct="0">
              <a:spcBef>
                <a:spcPct val="30000"/>
              </a:spcBef>
              <a:spcAft>
                <a:spcPct val="0"/>
              </a:spcAft>
              <a:defRPr sz="1300">
                <a:solidFill>
                  <a:schemeClr val="tx1"/>
                </a:solidFill>
                <a:latin typeface="Arial" panose="020B0604020202020204" pitchFamily="34" charset="0"/>
              </a:defRPr>
            </a:lvl8pPr>
            <a:lvl9pPr marL="4108102" indent="-241653" eaLnBrk="0" fontAlgn="base" hangingPunct="0">
              <a:spcBef>
                <a:spcPct val="30000"/>
              </a:spcBef>
              <a:spcAft>
                <a:spcPct val="0"/>
              </a:spcAft>
              <a:defRPr sz="1300">
                <a:solidFill>
                  <a:schemeClr val="tx1"/>
                </a:solidFill>
                <a:latin typeface="Arial" panose="020B0604020202020204" pitchFamily="34" charset="0"/>
              </a:defRPr>
            </a:lvl9pPr>
          </a:lstStyle>
          <a:p>
            <a:pPr>
              <a:spcBef>
                <a:spcPct val="0"/>
              </a:spcBef>
            </a:pPr>
            <a:fld id="{ED050EAA-3349-4AC9-AC8C-7873EA4D3FA8}" type="slidenum">
              <a:rPr lang="en-US" altLang="en-US" smtClean="0"/>
              <a:pPr>
                <a:spcBef>
                  <a:spcPct val="0"/>
                </a:spcBef>
              </a:pPr>
              <a:t>11</a:t>
            </a:fld>
            <a:endParaRPr lang="en-US" altLang="en-US"/>
          </a:p>
        </p:txBody>
      </p:sp>
    </p:spTree>
    <p:extLst>
      <p:ext uri="{BB962C8B-B14F-4D97-AF65-F5344CB8AC3E}">
        <p14:creationId xmlns:p14="http://schemas.microsoft.com/office/powerpoint/2010/main" val="1168919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a:solidFill>
                  <a:srgbClr val="000000"/>
                </a:solidFill>
                <a:effectLst/>
                <a:latin typeface="Inter"/>
              </a:rPr>
              <a:t>Photo right is spread; photo left is windrowed or not spread see below for explanation of why!</a:t>
            </a:r>
          </a:p>
          <a:p>
            <a:pPr algn="l"/>
            <a:r>
              <a:rPr lang="en-US" b="1" i="0">
                <a:solidFill>
                  <a:srgbClr val="000000"/>
                </a:solidFill>
                <a:effectLst/>
                <a:latin typeface="Inter"/>
              </a:rPr>
              <a:t>Combine Equipment For Crop Residue Chopping And Spreading</a:t>
            </a:r>
          </a:p>
          <a:p>
            <a:pPr algn="l"/>
            <a:r>
              <a:rPr lang="en-US" b="0" i="0">
                <a:solidFill>
                  <a:srgbClr val="262626"/>
                </a:solidFill>
                <a:effectLst/>
                <a:latin typeface="Inter"/>
              </a:rPr>
              <a:t>Nowadays, combine harvesters have wider headers and grain platforms and concentrate a larger amount of plant material into the same narrow band exiting the combine.</a:t>
            </a:r>
          </a:p>
          <a:p>
            <a:pPr algn="l"/>
            <a:r>
              <a:rPr lang="en-US" b="0" i="0">
                <a:solidFill>
                  <a:srgbClr val="262626"/>
                </a:solidFill>
                <a:effectLst/>
                <a:latin typeface="Inter"/>
              </a:rPr>
              <a:t>Then, the material has to be spread back onto the wide harvest swath, challenging the residue managing task.</a:t>
            </a:r>
          </a:p>
          <a:p>
            <a:pPr algn="l"/>
            <a:r>
              <a:rPr lang="en-US" b="0" i="0">
                <a:solidFill>
                  <a:srgbClr val="262626"/>
                </a:solidFill>
                <a:effectLst/>
                <a:latin typeface="Inter"/>
              </a:rPr>
              <a:t>For uniform distribution enhancement, combine harvesters are now equipped with choppers, spreaders, or a combination of both for better residue processing.</a:t>
            </a:r>
          </a:p>
          <a:p>
            <a:pPr algn="l"/>
            <a:r>
              <a:rPr lang="en-US" b="0" i="0">
                <a:solidFill>
                  <a:srgbClr val="262626"/>
                </a:solidFill>
                <a:effectLst/>
                <a:latin typeface="Inter"/>
              </a:rPr>
              <a:t>In fact, combines with header widths of 20 to 30 feet or more may not be sufficiently equipped to uniformly scatter a large amount of residue.</a:t>
            </a:r>
          </a:p>
          <a:p>
            <a:pPr algn="l"/>
            <a:r>
              <a:rPr lang="en-US" b="0" i="0">
                <a:solidFill>
                  <a:srgbClr val="262626"/>
                </a:solidFill>
                <a:effectLst/>
                <a:latin typeface="Inter"/>
              </a:rPr>
              <a:t>These cases may call for adding manufacturer options or after-market equipment to achieve intensive residue management.</a:t>
            </a:r>
          </a:p>
          <a:p>
            <a:pPr algn="l"/>
            <a:r>
              <a:rPr lang="en-US" b="0" i="0">
                <a:solidFill>
                  <a:srgbClr val="262626"/>
                </a:solidFill>
                <a:effectLst/>
                <a:latin typeface="Inter"/>
              </a:rPr>
              <a:t>It is also necessary to modify, check, and maintain existing equipment.</a:t>
            </a:r>
          </a:p>
          <a:p>
            <a:pPr algn="l"/>
            <a:r>
              <a:rPr lang="en-US" b="0" i="0">
                <a:solidFill>
                  <a:srgbClr val="262626"/>
                </a:solidFill>
                <a:effectLst/>
                <a:latin typeface="Inter"/>
              </a:rPr>
              <a:t>For a better understanding of residue processing, the next section is going to discuss how important combines’ chopping and spreading processes are.</a:t>
            </a:r>
          </a:p>
          <a:p>
            <a:pPr algn="l"/>
            <a:r>
              <a:rPr lang="en-US" b="1" i="0">
                <a:solidFill>
                  <a:srgbClr val="000000"/>
                </a:solidFill>
                <a:effectLst/>
                <a:latin typeface="Inter"/>
              </a:rPr>
              <a:t>The Importance Of Proper Residue Chopping And Spreading</a:t>
            </a:r>
          </a:p>
          <a:p>
            <a:pPr algn="l"/>
            <a:r>
              <a:rPr lang="en-US" b="0" i="0">
                <a:solidFill>
                  <a:srgbClr val="262626"/>
                </a:solidFill>
                <a:effectLst/>
                <a:latin typeface="Inter"/>
              </a:rPr>
              <a:t>As mentioned above, the modern combine harvesters release larger volumes of material-other-than-grain (MOG) on a small-width swath compared to the width of the header.</a:t>
            </a:r>
          </a:p>
          <a:p>
            <a:pPr algn="l"/>
            <a:r>
              <a:rPr lang="en-US" b="0" i="0">
                <a:solidFill>
                  <a:srgbClr val="262626"/>
                </a:solidFill>
                <a:effectLst/>
                <a:latin typeface="Inter"/>
              </a:rPr>
              <a:t>Therefore, the weed and grain loss are concentrated at the back of the combine.</a:t>
            </a:r>
          </a:p>
          <a:p>
            <a:pPr algn="l"/>
            <a:r>
              <a:rPr lang="en-US" b="0" i="0">
                <a:solidFill>
                  <a:srgbClr val="262626"/>
                </a:solidFill>
                <a:effectLst/>
                <a:latin typeface="Inter"/>
              </a:rPr>
              <a:t>In fact, if the crop residues are left at the rear of the combine and are shallowly incorporated into the soil, the organic material’s accumulation in the upper soil layer turns out to be an issue because of their inadequate decomposition and conversion to humus.</a:t>
            </a:r>
          </a:p>
          <a:p>
            <a:pPr algn="l"/>
            <a:r>
              <a:rPr lang="en-US" b="0" i="0">
                <a:solidFill>
                  <a:srgbClr val="262626"/>
                </a:solidFill>
                <a:effectLst/>
                <a:latin typeface="Inter"/>
              </a:rPr>
              <a:t>When not gathered, managing the crop residue created from the crop harvesting is really essential for the following seeding process, especially a reduced or no-tillage process.</a:t>
            </a:r>
          </a:p>
          <a:p>
            <a:pPr algn="l"/>
            <a:r>
              <a:rPr lang="en-US" b="0" i="0">
                <a:solidFill>
                  <a:srgbClr val="262626"/>
                </a:solidFill>
                <a:effectLst/>
                <a:latin typeface="Inter"/>
              </a:rPr>
              <a:t>The soil heavy-harrowing would gather the straw and corn husks in bunches, which may not be well incorporated into the soil.</a:t>
            </a:r>
          </a:p>
          <a:p>
            <a:pPr algn="l"/>
            <a:r>
              <a:rPr lang="en-US" b="0" i="0">
                <a:solidFill>
                  <a:srgbClr val="262626"/>
                </a:solidFill>
                <a:effectLst/>
                <a:latin typeface="Inter"/>
              </a:rPr>
              <a:t>As a result, if all these residual components are not chopped and evenly spread earlier, they do not incorporate into the soil to deliver useful nutrients by mineralization.</a:t>
            </a:r>
          </a:p>
          <a:p>
            <a:pPr algn="l"/>
            <a:r>
              <a:rPr lang="en-US" b="0" i="0">
                <a:solidFill>
                  <a:srgbClr val="262626"/>
                </a:solidFill>
                <a:effectLst/>
                <a:latin typeface="Inter"/>
              </a:rPr>
              <a:t>The successful crop residue distribution can improve erosion protection and stand establishment.</a:t>
            </a:r>
          </a:p>
          <a:p>
            <a:pPr algn="l"/>
            <a:r>
              <a:rPr lang="en-US" b="0" i="0">
                <a:solidFill>
                  <a:srgbClr val="262626"/>
                </a:solidFill>
                <a:effectLst/>
                <a:latin typeface="Inter"/>
              </a:rPr>
              <a:t>It is thought that single-pass harrowing or cultivating of the soil is not as good as no-tillage since weed seeds are assimilated into the soil and loosen the stubble.</a:t>
            </a:r>
          </a:p>
          <a:p>
            <a:pPr algn="l"/>
            <a:r>
              <a:rPr lang="en-US" b="0" i="0">
                <a:solidFill>
                  <a:srgbClr val="262626"/>
                </a:solidFill>
                <a:effectLst/>
                <a:latin typeface="Inter"/>
              </a:rPr>
              <a:t>As a consequence, the failure of crop residue management inflicts a negative impact on the seeding process efficiency, creating the uneven distribution, </a:t>
            </a:r>
            <a:r>
              <a:rPr lang="en-US" b="0" i="0" err="1">
                <a:solidFill>
                  <a:srgbClr val="262626"/>
                </a:solidFill>
                <a:effectLst/>
                <a:latin typeface="Inter"/>
              </a:rPr>
              <a:t>hairpinning</a:t>
            </a:r>
            <a:r>
              <a:rPr lang="en-US" b="0" i="0">
                <a:solidFill>
                  <a:srgbClr val="262626"/>
                </a:solidFill>
                <a:effectLst/>
                <a:latin typeface="Inter"/>
              </a:rPr>
              <a:t>, plugging, soil aeration lack, and drying and finally, low and uneven germination and the development of the next crop seeds.</a:t>
            </a:r>
          </a:p>
          <a:p>
            <a:pPr algn="l"/>
            <a:r>
              <a:rPr lang="en-US" b="0" i="0">
                <a:solidFill>
                  <a:srgbClr val="262626"/>
                </a:solidFill>
                <a:effectLst/>
                <a:latin typeface="Inter"/>
              </a:rPr>
              <a:t>In short, uniform distribution has various benefits for farmers in no-till, minimum-till or conventional till systems, consisting of better erosion resistance, less plugging of tillage or seeding devices, and enhanced stand establishment.</a:t>
            </a:r>
          </a:p>
          <a:p>
            <a:pPr algn="l"/>
            <a:r>
              <a:rPr lang="en-US" b="1" i="0">
                <a:solidFill>
                  <a:srgbClr val="000000"/>
                </a:solidFill>
                <a:effectLst/>
                <a:latin typeface="Inter"/>
              </a:rPr>
              <a:t>Basic Requirements For Combine Harvester’s Residue Chopping And Spreading System</a:t>
            </a:r>
          </a:p>
          <a:p>
            <a:pPr algn="l"/>
            <a:r>
              <a:rPr lang="en-US" b="0" i="0">
                <a:solidFill>
                  <a:srgbClr val="262626"/>
                </a:solidFill>
                <a:effectLst/>
                <a:latin typeface="Inter"/>
              </a:rPr>
              <a:t>It is evident that the modern combine harvesters are designed with a chopping-spreading system that chops and spreads the straw, chaff, and husks uniformly across the header cutting width.</a:t>
            </a:r>
          </a:p>
          <a:p>
            <a:pPr algn="l"/>
            <a:r>
              <a:rPr lang="en-US" b="0" i="0">
                <a:solidFill>
                  <a:srgbClr val="262626"/>
                </a:solidFill>
                <a:effectLst/>
                <a:latin typeface="Inter"/>
              </a:rPr>
              <a:t>For excellent performance ensuring, the chopping and spreading system must meet a series of technological and process efficiency requirements, as below:</a:t>
            </a:r>
          </a:p>
          <a:p>
            <a:pPr algn="l">
              <a:buFont typeface="Arial" panose="020B0604020202020204" pitchFamily="34" charset="0"/>
              <a:buChar char="•"/>
            </a:pPr>
            <a:r>
              <a:rPr lang="en-US" b="0" i="0">
                <a:solidFill>
                  <a:srgbClr val="262626"/>
                </a:solidFill>
                <a:effectLst/>
                <a:latin typeface="Inter"/>
              </a:rPr>
              <a:t>Deliver consistent and uniform short chop length</a:t>
            </a:r>
          </a:p>
          <a:p>
            <a:pPr algn="l">
              <a:buFont typeface="Arial" panose="020B0604020202020204" pitchFamily="34" charset="0"/>
              <a:buChar char="•"/>
            </a:pPr>
            <a:r>
              <a:rPr lang="en-US" b="0" i="0">
                <a:solidFill>
                  <a:srgbClr val="262626"/>
                </a:solidFill>
                <a:effectLst/>
                <a:latin typeface="Inter"/>
              </a:rPr>
              <a:t>Uniformly spread the chopped material over the entire working width of the combine</a:t>
            </a:r>
          </a:p>
          <a:p>
            <a:pPr algn="l">
              <a:buFont typeface="Arial" panose="020B0604020202020204" pitchFamily="34" charset="0"/>
              <a:buChar char="•"/>
            </a:pPr>
            <a:r>
              <a:rPr lang="en-US" b="0" i="0">
                <a:solidFill>
                  <a:srgbClr val="262626"/>
                </a:solidFill>
                <a:effectLst/>
                <a:latin typeface="Inter"/>
              </a:rPr>
              <a:t>Produce a relatively low quantity of dust</a:t>
            </a:r>
          </a:p>
          <a:p>
            <a:pPr algn="l">
              <a:buFont typeface="Arial" panose="020B0604020202020204" pitchFamily="34" charset="0"/>
              <a:buChar char="•"/>
            </a:pPr>
            <a:r>
              <a:rPr lang="en-US" b="0" i="0">
                <a:solidFill>
                  <a:srgbClr val="262626"/>
                </a:solidFill>
                <a:effectLst/>
                <a:latin typeface="Inter"/>
              </a:rPr>
              <a:t>Use low driving power</a:t>
            </a:r>
          </a:p>
          <a:p>
            <a:pPr algn="l">
              <a:buFont typeface="Arial" panose="020B0604020202020204" pitchFamily="34" charset="0"/>
              <a:buChar char="•"/>
            </a:pPr>
            <a:r>
              <a:rPr lang="en-US" b="0" i="0">
                <a:solidFill>
                  <a:srgbClr val="262626"/>
                </a:solidFill>
                <a:effectLst/>
                <a:latin typeface="Inter"/>
              </a:rPr>
              <a:t>Need a low level of maintenance</a:t>
            </a:r>
          </a:p>
          <a:p>
            <a:pPr algn="l"/>
            <a:r>
              <a:rPr lang="en-US" b="0" i="0">
                <a:solidFill>
                  <a:srgbClr val="262626"/>
                </a:solidFill>
                <a:effectLst/>
                <a:latin typeface="Inter"/>
              </a:rPr>
              <a:t>In fact, material resistance to cutting largely depends on the physical and mechanical properties of MOG, feeding and discharging path of the material, and chopper knife design and kinematics.</a:t>
            </a:r>
          </a:p>
          <a:p>
            <a:pPr algn="l"/>
            <a:r>
              <a:rPr lang="en-US" b="0" i="0">
                <a:solidFill>
                  <a:srgbClr val="262626"/>
                </a:solidFill>
                <a:effectLst/>
                <a:latin typeface="Inter"/>
              </a:rPr>
              <a:t>The following section will unveil the construction of chopping and spreading systems that are equipped for the combine harvesters.</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12</a:t>
            </a:fld>
            <a:endParaRPr lang="en-US"/>
          </a:p>
        </p:txBody>
      </p:sp>
    </p:spTree>
    <p:extLst>
      <p:ext uri="{BB962C8B-B14F-4D97-AF65-F5344CB8AC3E}">
        <p14:creationId xmlns:p14="http://schemas.microsoft.com/office/powerpoint/2010/main" val="1051566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Have them document some of the issues on a chart or if in virtual mode in the chat.</a:t>
            </a:r>
          </a:p>
        </p:txBody>
      </p:sp>
      <p:sp>
        <p:nvSpPr>
          <p:cNvPr id="4" name="Slide Number Placeholder 3"/>
          <p:cNvSpPr>
            <a:spLocks noGrp="1"/>
          </p:cNvSpPr>
          <p:nvPr>
            <p:ph type="sldNum" sz="quarter" idx="5"/>
          </p:nvPr>
        </p:nvSpPr>
        <p:spPr/>
        <p:txBody>
          <a:bodyPr/>
          <a:lstStyle/>
          <a:p>
            <a:fld id="{D8BD3564-BA70-487D-809A-030C0B32E9FE}" type="slidenum">
              <a:rPr lang="en-US" smtClean="0"/>
              <a:t>13</a:t>
            </a:fld>
            <a:endParaRPr lang="en-US"/>
          </a:p>
        </p:txBody>
      </p:sp>
    </p:spTree>
    <p:extLst>
      <p:ext uri="{BB962C8B-B14F-4D97-AF65-F5344CB8AC3E}">
        <p14:creationId xmlns:p14="http://schemas.microsoft.com/office/powerpoint/2010/main" val="1573972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634"/>
              </a:spcAft>
            </a:pPr>
            <a:r>
              <a:rPr lang="en-US" sz="1500"/>
              <a:t>**Some of this may have already been covered at the farm or during the Cover crop module-</a:t>
            </a:r>
          </a:p>
          <a:p>
            <a:pPr>
              <a:lnSpc>
                <a:spcPct val="105000"/>
              </a:lnSpc>
              <a:spcAft>
                <a:spcPts val="634"/>
              </a:spcAft>
            </a:pPr>
            <a:r>
              <a:rPr lang="en-US" sz="1500"/>
              <a:t>Planting “green” can be done if timing for termination and planting are synchronized (discuss pros and cons).  Waiting several days after terminating can result in residue that won’t cut/slice easily, need to wait 2 weeks or more for the residue to dry down (discuss pros and cons)</a:t>
            </a:r>
          </a:p>
          <a:p>
            <a:pPr marL="0" marR="0" lvl="0" indent="0" algn="l" defTabSz="914400" rtl="0" eaLnBrk="1" fontAlgn="auto" latinLnBrk="0" hangingPunct="1">
              <a:lnSpc>
                <a:spcPct val="105000"/>
              </a:lnSpc>
              <a:spcBef>
                <a:spcPts val="0"/>
              </a:spcBef>
              <a:spcAft>
                <a:spcPts val="634"/>
              </a:spcAft>
              <a:buClrTx/>
              <a:buSzTx/>
              <a:buFontTx/>
              <a:buNone/>
              <a:tabLst/>
              <a:defRPr/>
            </a:pPr>
            <a:r>
              <a:rPr lang="en-US" sz="1500"/>
              <a:t> Coulters need to be sharp </a:t>
            </a:r>
            <a:r>
              <a:rPr lang="en-US" sz="1500" err="1"/>
              <a:t>etc.etc</a:t>
            </a:r>
            <a:r>
              <a:rPr lang="en-US" sz="1500"/>
              <a:t>.</a:t>
            </a:r>
          </a:p>
          <a:p>
            <a:pPr>
              <a:lnSpc>
                <a:spcPct val="105000"/>
              </a:lnSpc>
              <a:spcAft>
                <a:spcPts val="634"/>
              </a:spcAft>
            </a:pPr>
            <a:r>
              <a:rPr lang="en-US" sz="1500"/>
              <a:t>Planting into heavy residue may require many additional adjustments and/ or add- </a:t>
            </a:r>
            <a:r>
              <a:rPr lang="en-US" sz="1500" err="1"/>
              <a:t>ons</a:t>
            </a:r>
            <a:r>
              <a:rPr lang="en-US" sz="1500"/>
              <a:t>. These are </a:t>
            </a:r>
            <a:r>
              <a:rPr lang="en-US" sz="1500" b="1" u="sng"/>
              <a:t>very site and soil specific!</a:t>
            </a:r>
            <a:endParaRPr lang="en-US" sz="1500"/>
          </a:p>
          <a:p>
            <a:r>
              <a:rPr lang="en-US" sz="1500"/>
              <a:t>Photos: USDA-NRCS IN</a:t>
            </a:r>
          </a:p>
        </p:txBody>
      </p:sp>
      <p:sp>
        <p:nvSpPr>
          <p:cNvPr id="4" name="Slide Number Placeholder 3"/>
          <p:cNvSpPr>
            <a:spLocks noGrp="1"/>
          </p:cNvSpPr>
          <p:nvPr>
            <p:ph type="sldNum" sz="quarter" idx="10"/>
          </p:nvPr>
        </p:nvSpPr>
        <p:spPr/>
        <p:txBody>
          <a:bodyPr/>
          <a:lstStyle/>
          <a:p>
            <a:fld id="{5CFC0F1D-A309-458F-A22E-3DB5D11B467A}" type="slidenum">
              <a:rPr lang="en-US" smtClean="0"/>
              <a:t>14</a:t>
            </a:fld>
            <a:endParaRPr lang="en-US"/>
          </a:p>
        </p:txBody>
      </p:sp>
    </p:spTree>
    <p:extLst>
      <p:ext uri="{BB962C8B-B14F-4D97-AF65-F5344CB8AC3E}">
        <p14:creationId xmlns:p14="http://schemas.microsoft.com/office/powerpoint/2010/main" val="15627485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634"/>
              </a:spcAft>
            </a:pPr>
            <a:r>
              <a:rPr lang="en-US" sz="1500"/>
              <a:t>Poor planter set-up can actually lead to further soil function complication by causing side wall compaction, restricts root growth from moving out in all directions</a:t>
            </a:r>
          </a:p>
          <a:p>
            <a:pPr>
              <a:lnSpc>
                <a:spcPct val="105000"/>
              </a:lnSpc>
              <a:spcAft>
                <a:spcPts val="634"/>
              </a:spcAft>
            </a:pPr>
            <a:r>
              <a:rPr lang="en-US" sz="1500"/>
              <a:t>Photos USDA NRCS IN</a:t>
            </a:r>
          </a:p>
        </p:txBody>
      </p:sp>
      <p:sp>
        <p:nvSpPr>
          <p:cNvPr id="4" name="Slide Number Placeholder 3"/>
          <p:cNvSpPr>
            <a:spLocks noGrp="1"/>
          </p:cNvSpPr>
          <p:nvPr>
            <p:ph type="sldNum" sz="quarter" idx="10"/>
          </p:nvPr>
        </p:nvSpPr>
        <p:spPr/>
        <p:txBody>
          <a:bodyPr/>
          <a:lstStyle/>
          <a:p>
            <a:fld id="{5CFC0F1D-A309-458F-A22E-3DB5D11B467A}" type="slidenum">
              <a:rPr lang="en-US" smtClean="0"/>
              <a:t>15</a:t>
            </a:fld>
            <a:endParaRPr lang="en-US"/>
          </a:p>
        </p:txBody>
      </p:sp>
    </p:spTree>
    <p:extLst>
      <p:ext uri="{BB962C8B-B14F-4D97-AF65-F5344CB8AC3E}">
        <p14:creationId xmlns:p14="http://schemas.microsoft.com/office/powerpoint/2010/main" val="460280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F1FCA729-DAED-457E-BB40-74BDF0CFF313}" type="slidenum">
              <a:rPr lang="en-US" altLang="en-US">
                <a:solidFill>
                  <a:srgbClr val="000000"/>
                </a:solidFill>
              </a:rPr>
              <a:pPr>
                <a:spcBef>
                  <a:spcPct val="0"/>
                </a:spcBef>
              </a:pPr>
              <a:t>16</a:t>
            </a:fld>
            <a:endParaRPr lang="en-US" altLang="en-US">
              <a:solidFill>
                <a:srgbClr val="000000"/>
              </a:solidFill>
            </a:endParaRPr>
          </a:p>
        </p:txBody>
      </p:sp>
      <p:sp>
        <p:nvSpPr>
          <p:cNvPr id="308227" name="Rectangle 2"/>
          <p:cNvSpPr>
            <a:spLocks noGrp="1" noRot="1" noChangeAspect="1" noChangeArrowheads="1" noTextEdit="1"/>
          </p:cNvSpPr>
          <p:nvPr>
            <p:ph type="sldImg"/>
          </p:nvPr>
        </p:nvSpPr>
        <p:spPr>
          <a:ln/>
        </p:spPr>
      </p:sp>
      <p:sp>
        <p:nvSpPr>
          <p:cNvPr id="308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5000"/>
              </a:lnSpc>
              <a:spcAft>
                <a:spcPts val="634"/>
              </a:spcAft>
            </a:pPr>
            <a:r>
              <a:rPr lang="en-US" altLang="en-US" sz="1500">
                <a:latin typeface="Arial" panose="020B0604020202020204" pitchFamily="34" charset="0"/>
                <a:ea typeface="ＭＳ Ｐゴシック" panose="020B0600070205080204" pitchFamily="34" charset="-128"/>
              </a:rPr>
              <a:t>Planters can be designed  with precision technology and/or add-ons to reduce side wall compaction.</a:t>
            </a:r>
          </a:p>
          <a:p>
            <a:pPr eaLnBrk="1" hangingPunct="1">
              <a:lnSpc>
                <a:spcPct val="105000"/>
              </a:lnSpc>
            </a:pPr>
            <a:r>
              <a:rPr lang="en-US" altLang="en-US" sz="1500">
                <a:latin typeface="Arial" panose="020B0604020202020204" pitchFamily="34" charset="0"/>
                <a:ea typeface="ＭＳ Ｐゴシック" panose="020B0600070205080204" pitchFamily="34" charset="-128"/>
              </a:rPr>
              <a:t>Less down pressure is needed as soils become healthy, </a:t>
            </a:r>
          </a:p>
          <a:p>
            <a:pPr eaLnBrk="1" hangingPunct="1">
              <a:lnSpc>
                <a:spcPct val="105000"/>
              </a:lnSpc>
            </a:pPr>
            <a:r>
              <a:rPr lang="en-US" altLang="en-US" sz="1500">
                <a:latin typeface="Arial" panose="020B0604020202020204" pitchFamily="34" charset="0"/>
                <a:ea typeface="ＭＳ Ｐゴシック" panose="020B0600070205080204" pitchFamily="34" charset="-128"/>
              </a:rPr>
              <a:t>These are site and soil specific!!!</a:t>
            </a:r>
          </a:p>
          <a:p>
            <a:pPr eaLnBrk="1" hangingPunct="1">
              <a:lnSpc>
                <a:spcPct val="105000"/>
              </a:lnSpc>
            </a:pPr>
            <a:r>
              <a:rPr lang="en-US" altLang="en-US" sz="1500">
                <a:latin typeface="Arial" panose="020B0604020202020204" pitchFamily="34" charset="0"/>
                <a:ea typeface="ＭＳ Ｐゴシック" panose="020B0600070205080204" pitchFamily="34" charset="-128"/>
              </a:rPr>
              <a:t>Photo: USDA NRCS IN</a:t>
            </a:r>
          </a:p>
        </p:txBody>
      </p:sp>
    </p:spTree>
    <p:extLst>
      <p:ext uri="{BB962C8B-B14F-4D97-AF65-F5344CB8AC3E}">
        <p14:creationId xmlns:p14="http://schemas.microsoft.com/office/powerpoint/2010/main" val="22495249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E165E7A4-D7FC-406D-AA6F-B5B295FC5C84}" type="slidenum">
              <a:rPr lang="en-US" altLang="en-US" smtClean="0">
                <a:solidFill>
                  <a:srgbClr val="000000"/>
                </a:solidFill>
              </a:rPr>
              <a:pPr>
                <a:spcBef>
                  <a:spcPct val="0"/>
                </a:spcBef>
              </a:pPr>
              <a:t>17</a:t>
            </a:fld>
            <a:endParaRPr lang="en-US" altLang="en-US">
              <a:solidFill>
                <a:srgbClr val="000000"/>
              </a:solidFill>
            </a:endParaRPr>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34"/>
              </a:spcAft>
            </a:pPr>
            <a:r>
              <a:rPr lang="en-US" altLang="en-US" sz="1500">
                <a:latin typeface="Arial" panose="020B0604020202020204" pitchFamily="34" charset="0"/>
                <a:ea typeface="ＭＳ Ｐゴシック" panose="020B0600070205080204" pitchFamily="34" charset="-128"/>
              </a:rPr>
              <a:t>Quality Adaptive nutrient management- We must understand that when we stop tilling and/or add cover crops, we significantly change the nutrient cycles and especially the availability of nitrogen</a:t>
            </a:r>
          </a:p>
        </p:txBody>
      </p:sp>
    </p:spTree>
    <p:extLst>
      <p:ext uri="{BB962C8B-B14F-4D97-AF65-F5344CB8AC3E}">
        <p14:creationId xmlns:p14="http://schemas.microsoft.com/office/powerpoint/2010/main" val="3316424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634"/>
              </a:spcAft>
            </a:pPr>
            <a:r>
              <a:rPr lang="en-US" sz="1500"/>
              <a:t>During transition from full width tillage to a soil health system, degraded soil conditions will affect nutrient cycling, and causes additional resource concerns.</a:t>
            </a:r>
          </a:p>
          <a:p>
            <a:pPr>
              <a:lnSpc>
                <a:spcPct val="105000"/>
              </a:lnSpc>
              <a:spcAft>
                <a:spcPts val="634"/>
              </a:spcAft>
            </a:pPr>
            <a:r>
              <a:rPr lang="en-US" sz="1500"/>
              <a:t>Saturated soils caused by compacted soils with poor aggregated stability leads to accelerated denitrification, goes anaerobic</a:t>
            </a:r>
          </a:p>
          <a:p>
            <a:pPr>
              <a:lnSpc>
                <a:spcPct val="105000"/>
              </a:lnSpc>
              <a:spcAft>
                <a:spcPts val="634"/>
              </a:spcAft>
            </a:pPr>
            <a:r>
              <a:rPr lang="en-US" sz="1500"/>
              <a:t>Also accelerates leaching, converting NH3 to NO3 more water soluble, increase leaching</a:t>
            </a:r>
          </a:p>
          <a:p>
            <a:pPr>
              <a:lnSpc>
                <a:spcPct val="105000"/>
              </a:lnSpc>
              <a:spcAft>
                <a:spcPts val="634"/>
              </a:spcAft>
            </a:pPr>
            <a:r>
              <a:rPr lang="en-US" sz="1500"/>
              <a:t>Reddy paper in resources folder </a:t>
            </a:r>
          </a:p>
        </p:txBody>
      </p:sp>
      <p:sp>
        <p:nvSpPr>
          <p:cNvPr id="4" name="Slide Number Placeholder 3"/>
          <p:cNvSpPr>
            <a:spLocks noGrp="1"/>
          </p:cNvSpPr>
          <p:nvPr>
            <p:ph type="sldNum" sz="quarter" idx="10"/>
          </p:nvPr>
        </p:nvSpPr>
        <p:spPr/>
        <p:txBody>
          <a:bodyPr/>
          <a:lstStyle/>
          <a:p>
            <a:fld id="{5CFC0F1D-A309-458F-A22E-3DB5D11B467A}" type="slidenum">
              <a:rPr lang="en-US" smtClean="0"/>
              <a:t>18</a:t>
            </a:fld>
            <a:endParaRPr lang="en-US"/>
          </a:p>
        </p:txBody>
      </p:sp>
    </p:spTree>
    <p:extLst>
      <p:ext uri="{BB962C8B-B14F-4D97-AF65-F5344CB8AC3E}">
        <p14:creationId xmlns:p14="http://schemas.microsoft.com/office/powerpoint/2010/main" val="41721829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a:cs typeface="Calibri"/>
              </a:rPr>
              <a:t>READ THE DRINKWATER SNAPP Paper first!!!</a:t>
            </a:r>
            <a:endParaRPr lang="en-US" sz="1000"/>
          </a:p>
          <a:p>
            <a:endParaRPr lang="en-US" sz="1000"/>
          </a:p>
          <a:p>
            <a:r>
              <a:rPr lang="en-US" sz="1000" b="0" baseline="0"/>
              <a:t>The dominant nutrient management paradigm is what we do on majority of the croplands.  *We apply a lot of nutrients &amp; soil cannot hold excess nutrients thus it become leaky. *Width </a:t>
            </a:r>
            <a:r>
              <a:rPr lang="en-US" sz="1000" b="0"/>
              <a:t>of the arrow indicate the quantity of fertilizer apply. And fertilizer goes down to the soil solution. *Then part of it taken up by the plant, some N loss to leaching and</a:t>
            </a:r>
            <a:r>
              <a:rPr lang="en-US" sz="1000" b="0" baseline="0"/>
              <a:t> runoff &amp; *to the air. *A large portion of P fix and *a small portion of mineral P becomes available &amp; some P is loss to erosion. </a:t>
            </a:r>
            <a:r>
              <a:rPr lang="en-US" sz="1000" b="1" baseline="0"/>
              <a:t>*</a:t>
            </a:r>
            <a:r>
              <a:rPr lang="en-US" sz="1000" b="0" baseline="0"/>
              <a:t>In this paradigm, little plant residues return to the soil thus depleting SOM, top soil and of course soil biology. *Annual crop land typically fallowed for 4-8 months out of the year. *Perennial system with a bare floor also limiting for soil life.  </a:t>
            </a:r>
            <a:endParaRPr lang="en-US"/>
          </a:p>
          <a:p>
            <a:endParaRPr lang="en-US" sz="1000" b="0"/>
          </a:p>
          <a:p>
            <a:r>
              <a:rPr lang="en-US" sz="1000" b="0"/>
              <a:t>Some of the</a:t>
            </a:r>
            <a:r>
              <a:rPr lang="en-US" sz="1000" b="0" baseline="0"/>
              <a:t> nutrients are taken up by the plant &amp; the remaining nutrient lost from the soil because soil does not have the capacity to hold the nutrient. One of the reasons is low SOM (in contrast to the prairies example). Plant &amp; other residues returned to the soil is also going down.  </a:t>
            </a:r>
            <a:endParaRPr lang="en-US" sz="1000" b="0"/>
          </a:p>
          <a:p>
            <a:endParaRPr lang="en-US" sz="1000" b="0"/>
          </a:p>
          <a:p>
            <a:r>
              <a:rPr lang="en-US" sz="1000" b="0"/>
              <a:t>We also look at the potential mineralizable fraction (soil is the main source of N -&gt;50% coming from the soil). Every rotation it is going down. Every year it is going down weaker. It is no more sustainable and we need to focus on regeneration to make soil healthy</a:t>
            </a:r>
          </a:p>
          <a:p>
            <a:endParaRPr lang="en-US" sz="1000" b="0"/>
          </a:p>
        </p:txBody>
      </p:sp>
      <p:sp>
        <p:nvSpPr>
          <p:cNvPr id="4" name="Slide Number Placeholder 3"/>
          <p:cNvSpPr>
            <a:spLocks noGrp="1"/>
          </p:cNvSpPr>
          <p:nvPr>
            <p:ph type="sldNum" sz="quarter" idx="10"/>
          </p:nvPr>
        </p:nvSpPr>
        <p:spPr/>
        <p:txBody>
          <a:bodyPr/>
          <a:lstStyle/>
          <a:p>
            <a:fld id="{FCFC4974-F800-46B3-A0C5-5DCA8A60AE1A}" type="slidenum">
              <a:rPr lang="en-US" smtClean="0"/>
              <a:t>19</a:t>
            </a:fld>
            <a:endParaRPr lang="en-US"/>
          </a:p>
        </p:txBody>
      </p:sp>
    </p:spTree>
    <p:extLst>
      <p:ext uri="{BB962C8B-B14F-4D97-AF65-F5344CB8AC3E}">
        <p14:creationId xmlns:p14="http://schemas.microsoft.com/office/powerpoint/2010/main" val="31625731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Most have seen a typical Nitrogen cycle diagram and most think this is just a chemical process. Click to bring in the animation.  However, no matter how well you time, place, and adjust rate and source of nutrients, about half of the nutrients a crop takes up will come from the soil. And it is biologically driven.  This is only a small</a:t>
            </a:r>
            <a:r>
              <a:rPr lang="en-US" baseline="0"/>
              <a:t> part of the process but I think it gives you a basic idea of how life, death and mineralization works in that Rhizosphere. </a:t>
            </a:r>
          </a:p>
          <a:p>
            <a:r>
              <a:rPr lang="en-US" baseline="0"/>
              <a:t>Everything is made up of differing amounts of carbon and nitrogen. C/N ratios vary between specie but generally Bacteria have a lower C/N ratio than a Protozoa or Nematode.</a:t>
            </a:r>
          </a:p>
          <a:p>
            <a:r>
              <a:rPr lang="en-US" baseline="0"/>
              <a:t>Bacteria are around 5:1 and a Nematode, which eats the bacteria, is 10:1.  A Nematode will need to eat two Bacteria to get 10 units of Carbon but it only needs one of the Nitrogen units, so he excretes the extra into the soil in  a form that a plant can very readily take up.  That is exactly what we want to happen as long as there is a plant there to take up that Nitrogen. </a:t>
            </a:r>
          </a:p>
        </p:txBody>
      </p:sp>
      <p:sp>
        <p:nvSpPr>
          <p:cNvPr id="4" name="Slide Number Placeholder 3"/>
          <p:cNvSpPr>
            <a:spLocks noGrp="1"/>
          </p:cNvSpPr>
          <p:nvPr>
            <p:ph type="sldNum" sz="quarter" idx="10"/>
          </p:nvPr>
        </p:nvSpPr>
        <p:spPr/>
        <p:txBody>
          <a:bodyPr/>
          <a:lstStyle/>
          <a:p>
            <a:pPr>
              <a:defRPr/>
            </a:pPr>
            <a:fld id="{91568419-CBD6-4EDC-93FE-009599424EFF}" type="slidenum">
              <a:rPr lang="en-US" smtClean="0"/>
              <a:pPr>
                <a:defRPr/>
              </a:pPr>
              <a:t>20</a:t>
            </a:fld>
            <a:endParaRPr lang="en-US"/>
          </a:p>
        </p:txBody>
      </p:sp>
    </p:spTree>
    <p:extLst>
      <p:ext uri="{BB962C8B-B14F-4D97-AF65-F5344CB8AC3E}">
        <p14:creationId xmlns:p14="http://schemas.microsoft.com/office/powerpoint/2010/main" val="4153037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lnSpc>
                <a:spcPct val="105000"/>
              </a:lnSpc>
              <a:spcAft>
                <a:spcPts val="634"/>
              </a:spcAft>
              <a:defRPr/>
            </a:pPr>
            <a:r>
              <a:rPr lang="en-US" sz="1500"/>
              <a:t>A collection of NRCS conservation practices that focus on maintaining or enhancing soil health by addressing the four soil health planning principles: minimize disturbance, maximize soil cover, maximize biodiversity and maximize presence of living roots.  SHMS are cropping system specific and contain practices that treat the entire field and when applied as a system achieve the greatest impact on soil health by creating a synergistic effect.  Information obtained through soil health assessments can be used in developing a SHMS targeting specific constraints that have been identified.</a:t>
            </a:r>
          </a:p>
          <a:p>
            <a:endParaRPr lang="en-US" sz="1500"/>
          </a:p>
        </p:txBody>
      </p:sp>
      <p:sp>
        <p:nvSpPr>
          <p:cNvPr id="4" name="Slide Number Placeholder 3"/>
          <p:cNvSpPr>
            <a:spLocks noGrp="1"/>
          </p:cNvSpPr>
          <p:nvPr>
            <p:ph type="sldNum" sz="quarter" idx="10"/>
          </p:nvPr>
        </p:nvSpPr>
        <p:spPr/>
        <p:txBody>
          <a:bodyPr/>
          <a:lstStyle/>
          <a:p>
            <a:fld id="{5CFC0F1D-A309-458F-A22E-3DB5D11B467A}" type="slidenum">
              <a:rPr lang="en-US" smtClean="0"/>
              <a:t>3</a:t>
            </a:fld>
            <a:endParaRPr lang="en-US"/>
          </a:p>
        </p:txBody>
      </p:sp>
    </p:spTree>
    <p:extLst>
      <p:ext uri="{BB962C8B-B14F-4D97-AF65-F5344CB8AC3E}">
        <p14:creationId xmlns:p14="http://schemas.microsoft.com/office/powerpoint/2010/main" val="2996382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Slide Image Placeholder 1"/>
          <p:cNvSpPr>
            <a:spLocks noGrp="1" noRot="1" noChangeAspect="1" noTextEdit="1"/>
          </p:cNvSpPr>
          <p:nvPr>
            <p:ph type="sldImg"/>
          </p:nvPr>
        </p:nvSpPr>
        <p:spPr>
          <a:ln/>
        </p:spPr>
      </p:sp>
      <p:sp>
        <p:nvSpPr>
          <p:cNvPr id="365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105000"/>
              </a:lnSpc>
              <a:spcBef>
                <a:spcPts val="0"/>
              </a:spcBef>
              <a:spcAft>
                <a:spcPts val="634"/>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rPr>
              <a:t>Tillage accelerates decomposition of crop residue, which releases nutrients earlier in the growing season and most of our crops hybrids have been selected from a full width tillage system that delivers early nutrients.  Of course this is at the expense of carbon and it happens before plants need them, so they can be lost through leaching. Discuss how this cycle changes when we stop tilling and/or add cover crops.</a:t>
            </a:r>
          </a:p>
          <a:p>
            <a:pPr marL="0" marR="0" lvl="0" indent="0" algn="l" defTabSz="457200" rtl="0" eaLnBrk="1" fontAlgn="auto" latinLnBrk="0" hangingPunct="1">
              <a:lnSpc>
                <a:spcPct val="105000"/>
              </a:lnSpc>
              <a:spcBef>
                <a:spcPts val="0"/>
              </a:spcBef>
              <a:spcAft>
                <a:spcPts val="634"/>
              </a:spcAft>
              <a:buClrTx/>
              <a:buSzTx/>
              <a:buFontTx/>
              <a:buNone/>
              <a:tabLst/>
              <a:defRPr/>
            </a:pPr>
            <a:endPar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457200" rtl="0" eaLnBrk="1" fontAlgn="auto" latinLnBrk="0" hangingPunct="1">
              <a:lnSpc>
                <a:spcPct val="105000"/>
              </a:lnSpc>
              <a:spcBef>
                <a:spcPts val="0"/>
              </a:spcBef>
              <a:spcAft>
                <a:spcPts val="634"/>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rPr>
              <a:t>Crop residue left on surface will decompose slower over a longer period of time, supplying nutrients to plants later, as the need increases is good, but we may need to adapt or nutrient plan to optimize yield.</a:t>
            </a:r>
          </a:p>
          <a:p>
            <a:pPr>
              <a:spcAft>
                <a:spcPts val="634"/>
              </a:spcAft>
            </a:pPr>
            <a:endParaRPr lang="en-US" altLang="en-US" sz="1500">
              <a:latin typeface="Arial" panose="020B0604020202020204" pitchFamily="34" charset="0"/>
              <a:ea typeface="ＭＳ Ｐゴシック" panose="020B0600070205080204" pitchFamily="34" charset="-128"/>
            </a:endParaRPr>
          </a:p>
          <a:p>
            <a:endParaRPr lang="en-US" altLang="en-US" sz="1500">
              <a:latin typeface="Arial" panose="020B0604020202020204" pitchFamily="34" charset="0"/>
              <a:ea typeface="ＭＳ Ｐゴシック" panose="020B0600070205080204" pitchFamily="34" charset="-128"/>
            </a:endParaRPr>
          </a:p>
        </p:txBody>
      </p:sp>
      <p:sp>
        <p:nvSpPr>
          <p:cNvPr id="365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46D91B48-C9AE-4BDA-8087-C19BFEFA3DD7}" type="slidenum">
              <a:rPr lang="en-US" altLang="en-US" smtClean="0">
                <a:solidFill>
                  <a:srgbClr val="000000"/>
                </a:solidFill>
              </a:rPr>
              <a:pPr>
                <a:spcBef>
                  <a:spcPct val="0"/>
                </a:spcBef>
              </a:pPr>
              <a:t>21</a:t>
            </a:fld>
            <a:endParaRPr lang="en-US" altLang="en-US">
              <a:solidFill>
                <a:srgbClr val="000000"/>
              </a:solidFill>
            </a:endParaRPr>
          </a:p>
        </p:txBody>
      </p:sp>
    </p:spTree>
    <p:extLst>
      <p:ext uri="{BB962C8B-B14F-4D97-AF65-F5344CB8AC3E}">
        <p14:creationId xmlns:p14="http://schemas.microsoft.com/office/powerpoint/2010/main" val="37997619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50000"/>
              </a:spcBef>
            </a:pPr>
            <a:r>
              <a:rPr lang="en-US"/>
              <a:t>The majority of inorganic commercial fertilizers are utilized by the soil microbes before it is recycled to the plants.  Fertilizer derived N only represents 33% to 55% of the N in a corn plant.  Where does the rest of the N come from?  </a:t>
            </a:r>
            <a:r>
              <a:rPr lang="en-US" b="1"/>
              <a:t>The soil organic matter and the soil microbes.</a:t>
            </a:r>
            <a:r>
              <a:rPr lang="en-US"/>
              <a:t>  Most of the organic nitrogen becomes available later in the growing season as soil temperatures increase and rainfall occurs.  So if we can increase our SOM and our soil microbial life, we can increase our soil nutrient efficiency.  What about P?  </a:t>
            </a:r>
            <a:r>
              <a:rPr lang="en-US" sz="1100">
                <a:solidFill>
                  <a:schemeClr val="bg1"/>
                </a:solidFill>
                <a:ea typeface="ＭＳ Ｐゴシック"/>
              </a:rPr>
              <a:t>Source of Nitrogen in </a:t>
            </a:r>
            <a:endParaRPr lang="en-US">
              <a:solidFill>
                <a:srgbClr val="000000"/>
              </a:solidFill>
              <a:ea typeface="ＭＳ Ｐゴシック" pitchFamily="-109" charset="-128"/>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A8A6C1-D4A1-450C-9D4F-9C80C2E7D87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62743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550621"/>
            <a:ext cx="5852160" cy="4320540"/>
          </a:xfrm>
        </p:spPr>
        <p:txBody>
          <a:bodyPr/>
          <a:lstStyle/>
          <a:p>
            <a:pPr>
              <a:lnSpc>
                <a:spcPct val="105000"/>
              </a:lnSpc>
              <a:spcAft>
                <a:spcPts val="634"/>
              </a:spcAft>
            </a:pPr>
            <a:r>
              <a:rPr lang="en-US" sz="1500"/>
              <a:t>Examples planter attachments to improve fertilizer timing and placement for no-till</a:t>
            </a:r>
          </a:p>
          <a:p>
            <a:pPr>
              <a:lnSpc>
                <a:spcPct val="105000"/>
              </a:lnSpc>
              <a:spcAft>
                <a:spcPts val="634"/>
              </a:spcAft>
            </a:pPr>
            <a:r>
              <a:rPr lang="en-US" sz="1500"/>
              <a:t>Have benefited from space age technology</a:t>
            </a:r>
          </a:p>
          <a:p>
            <a:pPr>
              <a:lnSpc>
                <a:spcPct val="105000"/>
              </a:lnSpc>
              <a:spcAft>
                <a:spcPts val="634"/>
              </a:spcAft>
            </a:pPr>
            <a:r>
              <a:rPr lang="en-US" sz="1500"/>
              <a:t>Pictures show precision starter fertilizer placement</a:t>
            </a:r>
          </a:p>
        </p:txBody>
      </p:sp>
      <p:sp>
        <p:nvSpPr>
          <p:cNvPr id="4" name="Slide Number Placeholder 3"/>
          <p:cNvSpPr>
            <a:spLocks noGrp="1"/>
          </p:cNvSpPr>
          <p:nvPr>
            <p:ph type="sldNum" sz="quarter" idx="10"/>
          </p:nvPr>
        </p:nvSpPr>
        <p:spPr/>
        <p:txBody>
          <a:bodyPr/>
          <a:lstStyle/>
          <a:p>
            <a:fld id="{5CFC0F1D-A309-458F-A22E-3DB5D11B467A}" type="slidenum">
              <a:rPr lang="en-US" smtClean="0"/>
              <a:t>24</a:t>
            </a:fld>
            <a:endParaRPr lang="en-US"/>
          </a:p>
        </p:txBody>
      </p:sp>
    </p:spTree>
    <p:extLst>
      <p:ext uri="{BB962C8B-B14F-4D97-AF65-F5344CB8AC3E}">
        <p14:creationId xmlns:p14="http://schemas.microsoft.com/office/powerpoint/2010/main" val="2574103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550621"/>
            <a:ext cx="5852160" cy="4320540"/>
          </a:xfrm>
        </p:spPr>
        <p:txBody>
          <a:bodyPr/>
          <a:lstStyle/>
          <a:p>
            <a:pPr>
              <a:lnSpc>
                <a:spcPct val="105000"/>
              </a:lnSpc>
              <a:spcAft>
                <a:spcPts val="634"/>
              </a:spcAft>
            </a:pPr>
            <a:r>
              <a:rPr lang="en-US" sz="1500"/>
              <a:t>Break this into 2 slide…1 for seed placement and one for starter</a:t>
            </a:r>
          </a:p>
          <a:p>
            <a:pPr>
              <a:lnSpc>
                <a:spcPct val="105000"/>
              </a:lnSpc>
              <a:spcAft>
                <a:spcPts val="634"/>
              </a:spcAft>
            </a:pPr>
            <a:r>
              <a:rPr lang="en-US" sz="1500"/>
              <a:t>Examples planter attachments to improve seed and fertilizer placement</a:t>
            </a:r>
          </a:p>
          <a:p>
            <a:pPr>
              <a:lnSpc>
                <a:spcPct val="105000"/>
              </a:lnSpc>
              <a:spcAft>
                <a:spcPts val="634"/>
              </a:spcAft>
            </a:pPr>
            <a:r>
              <a:rPr lang="en-US" sz="1500"/>
              <a:t>Have benefited from space age technology</a:t>
            </a:r>
          </a:p>
          <a:p>
            <a:pPr>
              <a:lnSpc>
                <a:spcPct val="105000"/>
              </a:lnSpc>
              <a:spcAft>
                <a:spcPts val="634"/>
              </a:spcAft>
            </a:pPr>
            <a:r>
              <a:rPr lang="en-US" sz="1500"/>
              <a:t>Pictures show precision fertilizer placement</a:t>
            </a:r>
          </a:p>
        </p:txBody>
      </p:sp>
      <p:sp>
        <p:nvSpPr>
          <p:cNvPr id="4" name="Slide Number Placeholder 3"/>
          <p:cNvSpPr>
            <a:spLocks noGrp="1"/>
          </p:cNvSpPr>
          <p:nvPr>
            <p:ph type="sldNum" sz="quarter" idx="10"/>
          </p:nvPr>
        </p:nvSpPr>
        <p:spPr/>
        <p:txBody>
          <a:bodyPr/>
          <a:lstStyle/>
          <a:p>
            <a:fld id="{5CFC0F1D-A309-458F-A22E-3DB5D11B467A}" type="slidenum">
              <a:rPr lang="en-US" smtClean="0"/>
              <a:t>25</a:t>
            </a:fld>
            <a:endParaRPr lang="en-US"/>
          </a:p>
        </p:txBody>
      </p:sp>
    </p:spTree>
    <p:extLst>
      <p:ext uri="{BB962C8B-B14F-4D97-AF65-F5344CB8AC3E}">
        <p14:creationId xmlns:p14="http://schemas.microsoft.com/office/powerpoint/2010/main" val="25581081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an example of the effect of cereal rye cover crop used in place of the fallow part of the rotation vs. no cover crop and the impact of kochia during the fallow period.  Use of cereal rye can cause an allelopathic effect on broadleaf plants in this scenario and can also increase competition due to increased biomass which doesn’t allow light to break dormancy and also moderates temperature.  </a:t>
            </a:r>
          </a:p>
        </p:txBody>
      </p:sp>
      <p:sp>
        <p:nvSpPr>
          <p:cNvPr id="4" name="Slide Number Placeholder 3"/>
          <p:cNvSpPr>
            <a:spLocks noGrp="1"/>
          </p:cNvSpPr>
          <p:nvPr>
            <p:ph type="sldNum" sz="quarter" idx="5"/>
          </p:nvPr>
        </p:nvSpPr>
        <p:spPr/>
        <p:txBody>
          <a:bodyPr/>
          <a:lstStyle/>
          <a:p>
            <a:fld id="{D8BD3564-BA70-487D-809A-030C0B32E9FE}" type="slidenum">
              <a:rPr lang="en-US" smtClean="0"/>
              <a:t>26</a:t>
            </a:fld>
            <a:endParaRPr lang="en-US"/>
          </a:p>
        </p:txBody>
      </p:sp>
    </p:spTree>
    <p:extLst>
      <p:ext uri="{BB962C8B-B14F-4D97-AF65-F5344CB8AC3E}">
        <p14:creationId xmlns:p14="http://schemas.microsoft.com/office/powerpoint/2010/main" val="15961632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Palatino Linotype" panose="02040502050505030304" pitchFamily="18" charset="0"/>
              </a:rPr>
              <a:t>OPTIONAL SLIDE DEPENDS ON AUDIENCE EXPERIENCE</a:t>
            </a:r>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27</a:t>
            </a:fld>
            <a:endParaRPr lang="en-US"/>
          </a:p>
        </p:txBody>
      </p:sp>
    </p:spTree>
    <p:extLst>
      <p:ext uri="{BB962C8B-B14F-4D97-AF65-F5344CB8AC3E}">
        <p14:creationId xmlns:p14="http://schemas.microsoft.com/office/powerpoint/2010/main" val="10453746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a:solidFill>
                  <a:srgbClr val="A70E13"/>
                </a:solidFill>
                <a:effectLst/>
                <a:latin typeface="var(--text-title-200-moderate-font-family)"/>
              </a:rPr>
              <a:t>See below for assistance for these 7 items</a:t>
            </a:r>
          </a:p>
          <a:p>
            <a:pPr algn="l"/>
            <a:r>
              <a:rPr lang="en-US" b="1" i="0">
                <a:solidFill>
                  <a:srgbClr val="A70E13"/>
                </a:solidFill>
                <a:effectLst/>
                <a:latin typeface="var(--text-title-200-moderate-font-family)"/>
              </a:rPr>
              <a:t>1. Determine the time of emergence of target weeds.</a:t>
            </a:r>
          </a:p>
          <a:p>
            <a:pPr algn="l"/>
            <a:r>
              <a:rPr lang="en-US" b="0" i="0">
                <a:effectLst/>
                <a:latin typeface="Merriweather" panose="00000500000000000000" pitchFamily="2" charset="0"/>
              </a:rPr>
              <a:t>“Identify the weed species you want to control,” says Dille. "It’s important to get a cover crop well established before the target weed begins to emerge.</a:t>
            </a:r>
          </a:p>
          <a:p>
            <a:pPr algn="l"/>
            <a:r>
              <a:rPr lang="en-US" b="0" i="0">
                <a:effectLst/>
                <a:latin typeface="Merriweather" panose="00000500000000000000" pitchFamily="2" charset="0"/>
              </a:rPr>
              <a:t>“Here in Kansas, summer annual weeds, like kochia, will come up very early in the spring – first of March in the western part of the state,” she points out. “Horseweed, a winter annual, begins to emerge in mid-September.”</a:t>
            </a:r>
          </a:p>
          <a:p>
            <a:pPr algn="l"/>
            <a:r>
              <a:rPr lang="en-US" b="1" i="0">
                <a:solidFill>
                  <a:srgbClr val="A70E13"/>
                </a:solidFill>
                <a:effectLst/>
                <a:latin typeface="var(--text-title-200-moderate-font-family)"/>
              </a:rPr>
              <a:t>2. Plan for robust growth of the cover crop.</a:t>
            </a:r>
          </a:p>
          <a:p>
            <a:pPr algn="l"/>
            <a:r>
              <a:rPr lang="en-US" b="0" i="0">
                <a:effectLst/>
                <a:latin typeface="Merriweather" panose="00000500000000000000" pitchFamily="2" charset="0"/>
              </a:rPr>
              <a:t>To help the cover crop effectively compete with weeds, seed it well in advance of the time the problem weeds begin to emerge.</a:t>
            </a:r>
          </a:p>
          <a:p>
            <a:pPr algn="l"/>
            <a:r>
              <a:rPr lang="en-US" b="0" i="0">
                <a:effectLst/>
                <a:latin typeface="Merriweather" panose="00000500000000000000" pitchFamily="2" charset="0"/>
              </a:rPr>
              <a:t>“Timeliness of planting the cover crop is critical to getting enough growth on the cover crops in order for them to be effective,” says DeAnn Presley, KSU soil scientist. “Cover crops should be planted six weeks before a hard freeze in order to produce enough biomass to outcompete weeds. Cover crops need a minimum of 6 inches of growth by the time weeds emerge.”</a:t>
            </a:r>
          </a:p>
          <a:p>
            <a:pPr algn="l"/>
            <a:r>
              <a:rPr lang="en-US" b="1" i="0">
                <a:solidFill>
                  <a:srgbClr val="A70E13"/>
                </a:solidFill>
                <a:effectLst/>
                <a:latin typeface="var(--text-title-200-moderate-font-family)"/>
              </a:rPr>
              <a:t>3. Choose cover crop species that produce a significant amount of biomass.</a:t>
            </a:r>
          </a:p>
          <a:p>
            <a:pPr algn="l"/>
            <a:r>
              <a:rPr lang="en-US" b="0" i="0">
                <a:effectLst/>
                <a:latin typeface="Merriweather" panose="00000500000000000000" pitchFamily="2" charset="0"/>
              </a:rPr>
              <a:t>“Cereals are good choices for producing a lot of biomass,” says Dille. "These include cereal crops like triticale, oats, barley, wheat, and cereal rye.</a:t>
            </a:r>
          </a:p>
          <a:p>
            <a:pPr algn="l"/>
            <a:r>
              <a:rPr lang="en-US" b="0" i="0">
                <a:effectLst/>
                <a:latin typeface="Merriweather" panose="00000500000000000000" pitchFamily="2" charset="0"/>
              </a:rPr>
              <a:t>“Because cereals tend to grow upright in narrow rows, you can increase the effectiveness of the canopy by planting a mix of species including brassicas, like daikon radish or turnip,” she says. “Including legumes like clover will add nitrogen as well as help thicken the density of the cover crop canopy.”</a:t>
            </a:r>
          </a:p>
          <a:p>
            <a:pPr algn="l"/>
            <a:r>
              <a:rPr lang="en-US" b="0" i="0">
                <a:effectLst/>
                <a:latin typeface="var(--text-body-100-font-family)"/>
              </a:rPr>
              <a:t>4,000</a:t>
            </a:r>
            <a:br>
              <a:rPr lang="en-US" b="0" i="0">
                <a:effectLst/>
                <a:latin typeface="var(--text-body-100-font-family)"/>
              </a:rPr>
            </a:br>
            <a:r>
              <a:rPr lang="en-US" b="0" i="0">
                <a:effectLst/>
                <a:latin typeface="var(--text-body-100-font-family)"/>
              </a:rPr>
              <a:t>The pounds per acre of dry matter production from cover crops that may be required for weed suppression.</a:t>
            </a:r>
          </a:p>
          <a:p>
            <a:pPr algn="l"/>
            <a:r>
              <a:rPr lang="en-US" b="1" i="0">
                <a:solidFill>
                  <a:srgbClr val="A70E13"/>
                </a:solidFill>
                <a:effectLst/>
                <a:latin typeface="var(--text-title-200-moderate-font-family)"/>
              </a:rPr>
              <a:t>4. Choose cover crop species that meet your goals.</a:t>
            </a:r>
          </a:p>
          <a:p>
            <a:pPr algn="l"/>
            <a:r>
              <a:rPr lang="en-US" b="0" i="0">
                <a:effectLst/>
                <a:latin typeface="Merriweather" panose="00000500000000000000" pitchFamily="2" charset="0"/>
              </a:rPr>
              <a:t>For starters, choose species whose growth habits most closely match the needed weed-control time.</a:t>
            </a:r>
          </a:p>
          <a:p>
            <a:pPr algn="l"/>
            <a:r>
              <a:rPr lang="en-US" b="0" i="0">
                <a:effectLst/>
                <a:latin typeface="Merriweather" panose="00000500000000000000" pitchFamily="2" charset="0"/>
              </a:rPr>
              <a:t>“Oats won’t overwinter, but they do a nice job of controlling weeds if you plant early enough in the spring to outcompete spring-emerging weeds,” says Presley. “In Kansas, barley and cereal rye will overwinter and provide weed control in spring. In one of our on-farm experiments, the farmer chose winter wheat as a cover crop, and it did a great job competing with both fall- and spring-emerging weeds.”</a:t>
            </a:r>
          </a:p>
          <a:p>
            <a:pPr algn="l"/>
            <a:r>
              <a:rPr lang="en-US" b="0" i="0">
                <a:effectLst/>
                <a:latin typeface="Merriweather" panose="00000500000000000000" pitchFamily="2" charset="0"/>
              </a:rPr>
              <a:t>Cover crops planted in midsummer like sorghum-</a:t>
            </a:r>
            <a:r>
              <a:rPr lang="en-US" b="0" i="0" err="1">
                <a:effectLst/>
                <a:latin typeface="Merriweather" panose="00000500000000000000" pitchFamily="2" charset="0"/>
              </a:rPr>
              <a:t>sudan</a:t>
            </a:r>
            <a:r>
              <a:rPr lang="en-US" b="0" i="0">
                <a:effectLst/>
                <a:latin typeface="Merriweather" panose="00000500000000000000" pitchFamily="2" charset="0"/>
              </a:rPr>
              <a:t> or the millets can tolerate late-summer heat and will minimize fall-emerging weeds. Barley and oats seeded in September will also suppress weeds emerging later in the fall.</a:t>
            </a:r>
          </a:p>
          <a:p>
            <a:pPr algn="l"/>
            <a:r>
              <a:rPr lang="en-US" b="0" i="0">
                <a:effectLst/>
                <a:latin typeface="Merriweather" panose="00000500000000000000" pitchFamily="2" charset="0"/>
              </a:rPr>
              <a:t>End use of the cover crop, such as for grazing, also figures into the choice of cover crop species.</a:t>
            </a:r>
          </a:p>
          <a:p>
            <a:pPr algn="l"/>
            <a:r>
              <a:rPr lang="en-US" b="1" i="0">
                <a:solidFill>
                  <a:srgbClr val="A70E13"/>
                </a:solidFill>
                <a:effectLst/>
                <a:latin typeface="var(--text-title-200-moderate-font-family)"/>
              </a:rPr>
              <a:t>5. Plan a strategy for allelopathy to work.</a:t>
            </a:r>
          </a:p>
          <a:p>
            <a:pPr algn="l"/>
            <a:r>
              <a:rPr lang="en-US" b="0" i="0">
                <a:effectLst/>
                <a:latin typeface="Merriweather" panose="00000500000000000000" pitchFamily="2" charset="0"/>
              </a:rPr>
              <a:t>When intending to take advantage of allelopathy as a weed-fighting mechanism, consider that allelopathy occurs most effectively as plant material is decomposing.</a:t>
            </a:r>
          </a:p>
          <a:p>
            <a:pPr algn="l"/>
            <a:r>
              <a:rPr lang="en-US" b="0" i="0">
                <a:effectLst/>
                <a:latin typeface="Merriweather" panose="00000500000000000000" pitchFamily="2" charset="0"/>
              </a:rPr>
              <a:t>“Allelopathy occurs after allelopathic plants such as rye or the brassicas are killed and their plant material is breaking down,” says Dille. The chemicals being released from the decomposing plant material act like preemergent herbicides, reducing the likelihood that weed seeds will germinate.</a:t>
            </a:r>
          </a:p>
          <a:p>
            <a:pPr algn="l"/>
            <a:r>
              <a:rPr lang="en-US" b="0" i="0">
                <a:effectLst/>
                <a:latin typeface="Merriweather" panose="00000500000000000000" pitchFamily="2" charset="0"/>
              </a:rPr>
              <a:t>Giving this process time to work after termination of the cover crop and before the planting of the subsequent crop requires planning. “It’s a short window of opportunity,” says Dille. “Plan to terminate the allelopathic cover crop two to three weeks ahead of planting the main crop.”</a:t>
            </a:r>
          </a:p>
          <a:p>
            <a:pPr algn="l"/>
            <a:r>
              <a:rPr lang="en-US" b="1" i="0">
                <a:solidFill>
                  <a:srgbClr val="A70E13"/>
                </a:solidFill>
                <a:effectLst/>
                <a:latin typeface="var(--text-title-200-moderate-font-family)"/>
              </a:rPr>
              <a:t>6. Consider planting conditions and seeding rates.</a:t>
            </a:r>
          </a:p>
          <a:p>
            <a:pPr algn="l"/>
            <a:r>
              <a:rPr lang="en-US" b="0" i="0">
                <a:effectLst/>
                <a:latin typeface="Merriweather" panose="00000500000000000000" pitchFamily="2" charset="0"/>
              </a:rPr>
              <a:t>“When flying cover crop seed on over soybeans or corn, we’ve seen that the population of the resulting cover crop tends to be uneven,” says Presley.</a:t>
            </a:r>
          </a:p>
          <a:p>
            <a:pPr algn="l"/>
            <a:r>
              <a:rPr lang="en-US" b="0" i="0">
                <a:effectLst/>
                <a:latin typeface="Merriweather" panose="00000500000000000000" pitchFamily="2" charset="0"/>
              </a:rPr>
              <a:t>Aerially applying the seed at a higher rate helps to even out the cover crop stand.</a:t>
            </a:r>
          </a:p>
          <a:p>
            <a:pPr algn="l"/>
            <a:r>
              <a:rPr lang="en-US" b="0" i="0">
                <a:effectLst/>
                <a:latin typeface="Merriweather" panose="00000500000000000000" pitchFamily="2" charset="0"/>
              </a:rPr>
              <a:t>Apply seed at a higher rate, too, when seeding late. “When planting late, increasing the seeding rate helps to compensate for the fact that some of the seeds aren’t going to come up,” she says.</a:t>
            </a:r>
          </a:p>
          <a:p>
            <a:pPr algn="l"/>
            <a:r>
              <a:rPr lang="en-US" b="0" i="0">
                <a:effectLst/>
                <a:latin typeface="Merriweather" panose="00000500000000000000" pitchFamily="2" charset="0"/>
              </a:rPr>
              <a:t>Drilling cover crop seed right after harvesting the previous crop tends to produce a uniform stand. “Drilling results in a thick stand but one that is not as tall as a stand resulting from aerial seeding,” says Presley.</a:t>
            </a:r>
          </a:p>
          <a:p>
            <a:pPr algn="l"/>
            <a:r>
              <a:rPr lang="en-US" b="1" i="0">
                <a:solidFill>
                  <a:srgbClr val="A70E13"/>
                </a:solidFill>
                <a:effectLst/>
                <a:latin typeface="var(--text-title-200-moderate-font-family)"/>
              </a:rPr>
              <a:t>7. Monitor the effectiveness of the cover crop.</a:t>
            </a:r>
          </a:p>
          <a:p>
            <a:pPr algn="l"/>
            <a:r>
              <a:rPr lang="en-US" b="0" i="0">
                <a:effectLst/>
                <a:latin typeface="Merriweather" panose="00000500000000000000" pitchFamily="2" charset="0"/>
              </a:rPr>
              <a:t>“In our experience, cover crops won’t eliminate the need for herbicides,” she says. “The weeds that do grow are smaller and fewer in number, making them easier to control with herbicide applications.”</a:t>
            </a:r>
          </a:p>
          <a:p>
            <a:pPr algn="l"/>
            <a:r>
              <a:rPr lang="en-US" b="0" i="0">
                <a:effectLst/>
                <a:latin typeface="Merriweather" panose="00000500000000000000" pitchFamily="2" charset="0"/>
              </a:rPr>
              <a:t>By monitoring weed populations, you can evaluate the effectiveness of the cover crops as control agents under your growing conditions. To count weeds and compare their populations from year to year, lay a 36-inch square of plastic tubing on the ground and count the weeds inside, Presley says.</a:t>
            </a:r>
          </a:p>
          <a:p>
            <a:pPr algn="l"/>
            <a:r>
              <a:rPr lang="en-US" b="0" i="0">
                <a:effectLst/>
                <a:latin typeface="Merriweather" panose="00000500000000000000" pitchFamily="2" charset="0"/>
              </a:rPr>
              <a:t>“Cover crops have some good potential for helping to fight weeds, but scouting is going to be as essential as ever,” she adds.</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28</a:t>
            </a:fld>
            <a:endParaRPr lang="en-US"/>
          </a:p>
        </p:txBody>
      </p:sp>
    </p:spTree>
    <p:extLst>
      <p:ext uri="{BB962C8B-B14F-4D97-AF65-F5344CB8AC3E}">
        <p14:creationId xmlns:p14="http://schemas.microsoft.com/office/powerpoint/2010/main" val="14607273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E165E7A4-D7FC-406D-AA6F-B5B295FC5C84}" type="slidenum">
              <a:rPr lang="en-US" altLang="en-US" smtClean="0">
                <a:solidFill>
                  <a:srgbClr val="000000"/>
                </a:solidFill>
              </a:rPr>
              <a:pPr>
                <a:spcBef>
                  <a:spcPct val="0"/>
                </a:spcBef>
              </a:pPr>
              <a:t>29</a:t>
            </a:fld>
            <a:endParaRPr lang="en-US" altLang="en-US">
              <a:solidFill>
                <a:srgbClr val="000000"/>
              </a:solidFill>
            </a:endParaRPr>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5000"/>
              </a:lnSpc>
              <a:spcAft>
                <a:spcPts val="634"/>
              </a:spcAft>
            </a:pPr>
            <a:r>
              <a:rPr lang="en-US" altLang="en-US" sz="1500">
                <a:latin typeface="Arial" panose="020B0604020202020204" pitchFamily="34" charset="0"/>
                <a:ea typeface="ＭＳ Ｐゴシック" panose="020B0600070205080204" pitchFamily="34" charset="-128"/>
              </a:rPr>
              <a:t>Prescribed Cover Crops </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Discuss what this means, provide examples as to how cover crops can be “benefit the crop that follows”</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Need to cover crop with a purpose…. Which will affected the selection of cover crop species that are used</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Cover crops will be discussed in more detail in Module 7, so you don’t need to go into as much depth, walk through the example related to a corn bean rotation	</a:t>
            </a:r>
          </a:p>
          <a:p>
            <a:pPr>
              <a:lnSpc>
                <a:spcPct val="105000"/>
              </a:lnSpc>
              <a:spcAft>
                <a:spcPts val="634"/>
              </a:spcAft>
            </a:pPr>
            <a:endParaRPr lang="en-US" altLang="en-US" sz="150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607910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en-US"/>
              <a:t>Mineralization is a process by which microbes decompose organic N from manure, compost, residues, </a:t>
            </a:r>
            <a:r>
              <a:rPr lang="en-US" err="1"/>
              <a:t>etc</a:t>
            </a:r>
            <a:r>
              <a:rPr lang="en-US"/>
              <a:t>, to NH4 to NO3. and the rates of mineralization vary with soil temperature, moisture and the amount of oxygen in the soil (aeration).</a:t>
            </a:r>
          </a:p>
          <a:p>
            <a:pPr>
              <a:lnSpc>
                <a:spcPct val="120000"/>
              </a:lnSpc>
            </a:pPr>
            <a:endParaRPr lang="en-US"/>
          </a:p>
          <a:p>
            <a:r>
              <a:rPr lang="en-US"/>
              <a:t>All living things require N; therefore, microorganisms in the soil compete with crops for N. Immobilization refers to the process in which nitrate and ammonium are taken up by soil organisms and therefore become unavailable to crops.</a:t>
            </a:r>
            <a:endParaRPr lang="en-US" b="1"/>
          </a:p>
          <a:p>
            <a:pPr>
              <a:lnSpc>
                <a:spcPct val="120000"/>
              </a:lnSpc>
            </a:pPr>
            <a:endParaRPr lang="en-US"/>
          </a:p>
          <a:p>
            <a:pPr marL="0" indent="0">
              <a:lnSpc>
                <a:spcPct val="120000"/>
              </a:lnSpc>
              <a:spcBef>
                <a:spcPts val="0"/>
              </a:spcBef>
              <a:buNone/>
            </a:pPr>
            <a:r>
              <a:rPr lang="en-US" b="1"/>
              <a:t>Mineralization </a:t>
            </a:r>
            <a:r>
              <a:rPr lang="en-US"/>
              <a:t>is the process by which microbes decompose organic N from manure, organic matter and crop residues to ammonium. Because it is a</a:t>
            </a:r>
          </a:p>
          <a:p>
            <a:pPr marL="0" indent="0">
              <a:lnSpc>
                <a:spcPct val="120000"/>
              </a:lnSpc>
              <a:spcBef>
                <a:spcPts val="0"/>
              </a:spcBef>
              <a:buNone/>
            </a:pPr>
            <a:r>
              <a:rPr lang="en-US"/>
              <a:t>biological process, rates of mineralization vary with soil temperature, moisture and the amount of oxygen in the soil (aeration).</a:t>
            </a:r>
          </a:p>
          <a:p>
            <a:pPr marL="0" indent="0">
              <a:buNone/>
            </a:pPr>
            <a:r>
              <a:rPr lang="en-US" b="1"/>
              <a:t>Immobilization </a:t>
            </a:r>
            <a:r>
              <a:rPr lang="en-US"/>
              <a:t>is the reverse of mineralization. All living things require N; therefore microorganisms in the soil compete with crops for N. Immobilization refers to the process in which nitrate and ammonium are taken up by soil organisms and therefore become unavailable to crops.</a:t>
            </a:r>
            <a:endParaRPr lang="en-US" b="1"/>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31</a:t>
            </a:fld>
            <a:endParaRPr lang="en-US"/>
          </a:p>
        </p:txBody>
      </p:sp>
    </p:spTree>
    <p:extLst>
      <p:ext uri="{BB962C8B-B14F-4D97-AF65-F5344CB8AC3E}">
        <p14:creationId xmlns:p14="http://schemas.microsoft.com/office/powerpoint/2010/main" val="6185258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647"/>
              </a:spcAft>
            </a:pPr>
            <a:r>
              <a:rPr lang="en-US" altLang="en-US">
                <a:latin typeface="Arial" panose="020B0604020202020204" pitchFamily="34" charset="0"/>
                <a:ea typeface="ＭＳ Ｐゴシック" panose="020B0600070205080204" pitchFamily="34" charset="-128"/>
              </a:rPr>
              <a:t>Understanding plant species growth stage and relationship to </a:t>
            </a:r>
            <a:r>
              <a:rPr lang="en-US" altLang="en-US" err="1">
                <a:latin typeface="Arial" panose="020B0604020202020204" pitchFamily="34" charset="0"/>
                <a:ea typeface="ＭＳ Ｐゴシック" panose="020B0600070205080204" pitchFamily="34" charset="-128"/>
              </a:rPr>
              <a:t>Carbon:Nitrogen</a:t>
            </a:r>
            <a:r>
              <a:rPr lang="en-US" altLang="en-US">
                <a:latin typeface="Arial" panose="020B0604020202020204" pitchFamily="34" charset="0"/>
                <a:ea typeface="ＭＳ Ｐゴシック" panose="020B0600070205080204" pitchFamily="34" charset="-128"/>
              </a:rPr>
              <a:t> is key to overall strategies  SEE HANDOUT C:N RATIO NRCS</a:t>
            </a:r>
          </a:p>
          <a:p>
            <a:pPr>
              <a:lnSpc>
                <a:spcPct val="105000"/>
              </a:lnSpc>
              <a:spcAft>
                <a:spcPts val="647"/>
              </a:spcAft>
            </a:pPr>
            <a:endParaRPr lang="en-US" altLang="en-US">
              <a:latin typeface="Arial" panose="020B0604020202020204" pitchFamily="34" charset="0"/>
              <a:ea typeface="ＭＳ Ｐゴシック" panose="020B0600070205080204" pitchFamily="34" charset="-128"/>
            </a:endParaRPr>
          </a:p>
          <a:p>
            <a:pPr>
              <a:lnSpc>
                <a:spcPct val="105000"/>
              </a:lnSpc>
              <a:spcAft>
                <a:spcPts val="647"/>
              </a:spcAft>
            </a:pPr>
            <a:r>
              <a:rPr lang="en-US" altLang="en-US">
                <a:latin typeface="Arial" panose="020B0604020202020204" pitchFamily="34" charset="0"/>
                <a:ea typeface="ＭＳ Ｐゴシック" panose="020B0600070205080204" pitchFamily="34" charset="-128"/>
              </a:rPr>
              <a:t>Review chart and discuss various situations.  Notice that Rye has varying C:N ration depending on when it is terminated.</a:t>
            </a:r>
          </a:p>
          <a:p>
            <a:pPr>
              <a:lnSpc>
                <a:spcPct val="105000"/>
              </a:lnSpc>
              <a:spcAft>
                <a:spcPts val="647"/>
              </a:spcAft>
            </a:pPr>
            <a:r>
              <a:rPr lang="en-US" altLang="en-US">
                <a:latin typeface="Arial" panose="020B0604020202020204" pitchFamily="34" charset="0"/>
                <a:ea typeface="ＭＳ Ｐゴシック" panose="020B0600070205080204" pitchFamily="34" charset="-128"/>
              </a:rPr>
              <a:t>Low C:N ration plants breakdown quickly, discuss the advantages and disadvantages of this, </a:t>
            </a:r>
          </a:p>
          <a:p>
            <a:endParaRPr lang="en-US"/>
          </a:p>
          <a:p>
            <a:r>
              <a:rPr lang="en-US"/>
              <a:t>See resources for C:N mgt for cropping systems for additional guidance</a:t>
            </a:r>
          </a:p>
        </p:txBody>
      </p:sp>
      <p:sp>
        <p:nvSpPr>
          <p:cNvPr id="4" name="Slide Number Placeholder 3"/>
          <p:cNvSpPr>
            <a:spLocks noGrp="1"/>
          </p:cNvSpPr>
          <p:nvPr>
            <p:ph type="sldNum" sz="quarter" idx="10"/>
          </p:nvPr>
        </p:nvSpPr>
        <p:spPr/>
        <p:txBody>
          <a:bodyPr/>
          <a:lstStyle/>
          <a:p>
            <a:fld id="{AF5BB9FA-BAC6-4233-ADEF-5D1BA77A12D6}" type="slidenum">
              <a:rPr lang="en-US" smtClean="0"/>
              <a:t>32</a:t>
            </a:fld>
            <a:endParaRPr lang="en-US"/>
          </a:p>
        </p:txBody>
      </p:sp>
    </p:spTree>
    <p:extLst>
      <p:ext uri="{BB962C8B-B14F-4D97-AF65-F5344CB8AC3E}">
        <p14:creationId xmlns:p14="http://schemas.microsoft.com/office/powerpoint/2010/main" val="1826260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94080" y="4559736"/>
            <a:ext cx="5852160" cy="4320540"/>
          </a:xfrm>
        </p:spPr>
        <p:txBody>
          <a:bodyPr/>
          <a:lstStyle/>
          <a:p>
            <a:pPr>
              <a:lnSpc>
                <a:spcPct val="105000"/>
              </a:lnSpc>
              <a:spcAft>
                <a:spcPts val="634"/>
              </a:spcAft>
            </a:pPr>
            <a:r>
              <a:rPr lang="en-US" sz="1500"/>
              <a:t>** add examples relevant to your region: Relay cropping, Green Manure, full season cover crops that are grazed as standing forage after senescence.</a:t>
            </a:r>
          </a:p>
          <a:p>
            <a:pPr>
              <a:lnSpc>
                <a:spcPct val="105000"/>
              </a:lnSpc>
              <a:spcAft>
                <a:spcPts val="634"/>
              </a:spcAft>
            </a:pPr>
            <a:r>
              <a:rPr lang="en-US" sz="1500"/>
              <a:t>These are activities that benefit soil health but may not fall under an NRCS conservation practice standard</a:t>
            </a:r>
          </a:p>
          <a:p>
            <a:pPr>
              <a:lnSpc>
                <a:spcPct val="105000"/>
              </a:lnSpc>
            </a:pPr>
            <a:r>
              <a:rPr lang="en-US" sz="1500"/>
              <a:t>Allows for the use of innovative ideas</a:t>
            </a:r>
          </a:p>
          <a:p>
            <a:pPr>
              <a:lnSpc>
                <a:spcPct val="105000"/>
              </a:lnSpc>
            </a:pPr>
            <a:r>
              <a:rPr lang="en-US" sz="1500"/>
              <a:t>As equipment and grain carts are getting bigger, the weight is exponentially larger, so use of flotation of tires will spread the weight more easily causing less compaction</a:t>
            </a:r>
          </a:p>
        </p:txBody>
      </p:sp>
      <p:sp>
        <p:nvSpPr>
          <p:cNvPr id="4" name="Slide Number Placeholder 3"/>
          <p:cNvSpPr>
            <a:spLocks noGrp="1"/>
          </p:cNvSpPr>
          <p:nvPr>
            <p:ph type="sldNum" sz="quarter" idx="10"/>
          </p:nvPr>
        </p:nvSpPr>
        <p:spPr/>
        <p:txBody>
          <a:bodyPr/>
          <a:lstStyle/>
          <a:p>
            <a:fld id="{5CFC0F1D-A309-458F-A22E-3DB5D11B467A}" type="slidenum">
              <a:rPr lang="en-US" smtClean="0"/>
              <a:t>4</a:t>
            </a:fld>
            <a:endParaRPr lang="en-US"/>
          </a:p>
        </p:txBody>
      </p:sp>
    </p:spTree>
    <p:extLst>
      <p:ext uri="{BB962C8B-B14F-4D97-AF65-F5344CB8AC3E}">
        <p14:creationId xmlns:p14="http://schemas.microsoft.com/office/powerpoint/2010/main" val="38917481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Slide Image Placeholder 1"/>
          <p:cNvSpPr>
            <a:spLocks noGrp="1" noRot="1" noChangeAspect="1" noTextEdit="1"/>
          </p:cNvSpPr>
          <p:nvPr>
            <p:ph type="sldImg"/>
          </p:nvPr>
        </p:nvSpPr>
        <p:spPr>
          <a:ln/>
        </p:spPr>
      </p:sp>
      <p:sp>
        <p:nvSpPr>
          <p:cNvPr id="399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5000"/>
              </a:lnSpc>
              <a:spcAft>
                <a:spcPts val="634"/>
              </a:spcAft>
            </a:pPr>
            <a:r>
              <a:rPr lang="en-US" altLang="en-US" sz="1500">
                <a:latin typeface="Arial" panose="020B0604020202020204" pitchFamily="34" charset="0"/>
                <a:ea typeface="ＭＳ Ｐゴシック" panose="020B0600070205080204" pitchFamily="34" charset="-128"/>
              </a:rPr>
              <a:t>Pre-high nitrogen demanding crops (</a:t>
            </a:r>
            <a:r>
              <a:rPr lang="en-US" altLang="en-US" sz="1500" err="1">
                <a:latin typeface="Arial" panose="020B0604020202020204" pitchFamily="34" charset="0"/>
                <a:ea typeface="ＭＳ Ｐゴシック" panose="020B0600070205080204" pitchFamily="34" charset="-128"/>
              </a:rPr>
              <a:t>ie</a:t>
            </a:r>
            <a:r>
              <a:rPr lang="en-US" altLang="en-US" sz="1500">
                <a:latin typeface="Arial" panose="020B0604020202020204" pitchFamily="34" charset="0"/>
                <a:ea typeface="ＭＳ Ｐゴシック" panose="020B0600070205080204" pitchFamily="34" charset="-128"/>
              </a:rPr>
              <a:t>. Tomatoes, cereals, corn) crops should trap N in the fall, but release N at the optimum time in the spring. This corn into a cereal rye/Austrian winter pea/Crimson Clover mix</a:t>
            </a:r>
          </a:p>
          <a:p>
            <a:pPr>
              <a:spcAft>
                <a:spcPts val="634"/>
              </a:spcAft>
            </a:pPr>
            <a:endParaRPr lang="en-US" altLang="en-US" sz="1500">
              <a:latin typeface="Arial" panose="020B0604020202020204" pitchFamily="34" charset="0"/>
              <a:ea typeface="ＭＳ Ｐゴシック" panose="020B0600070205080204" pitchFamily="34" charset="-128"/>
            </a:endParaRP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Predecessor  is releasing the N at time of greatest need. Terminate the cereal CCs at boot stage or earlier to reduce N tie-up.</a:t>
            </a:r>
          </a:p>
        </p:txBody>
      </p:sp>
      <p:sp>
        <p:nvSpPr>
          <p:cNvPr id="399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2F34B12C-85D0-40E5-A59B-9BACBE96E3FC}" type="slidenum">
              <a:rPr lang="en-US" altLang="en-US" smtClean="0">
                <a:solidFill>
                  <a:srgbClr val="000000"/>
                </a:solidFill>
              </a:rPr>
              <a:pPr>
                <a:spcBef>
                  <a:spcPct val="0"/>
                </a:spcBef>
              </a:pPr>
              <a:t>33</a:t>
            </a:fld>
            <a:endParaRPr lang="en-US" altLang="en-US">
              <a:solidFill>
                <a:srgbClr val="000000"/>
              </a:solidFill>
            </a:endParaRPr>
          </a:p>
        </p:txBody>
      </p:sp>
    </p:spTree>
    <p:extLst>
      <p:ext uri="{BB962C8B-B14F-4D97-AF65-F5344CB8AC3E}">
        <p14:creationId xmlns:p14="http://schemas.microsoft.com/office/powerpoint/2010/main" val="8873473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Slide Image Placeholder 1"/>
          <p:cNvSpPr>
            <a:spLocks noGrp="1" noRot="1" noChangeAspect="1" noTextEdit="1"/>
          </p:cNvSpPr>
          <p:nvPr>
            <p:ph type="sldImg"/>
          </p:nvPr>
        </p:nvSpPr>
        <p:spPr>
          <a:ln/>
        </p:spPr>
      </p:sp>
      <p:sp>
        <p:nvSpPr>
          <p:cNvPr id="401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Aft>
                <a:spcPts val="600"/>
              </a:spcAft>
              <a:defRPr/>
            </a:pPr>
            <a:r>
              <a:rPr lang="en-US" altLang="en-US" sz="1500">
                <a:latin typeface="Arial" panose="020B0604020202020204" pitchFamily="34" charset="0"/>
                <a:ea typeface="ＭＳ Ｐゴシック" panose="020B0600070205080204" pitchFamily="34" charset="-128"/>
              </a:rPr>
              <a:t>Fixing N requires a balance between allowing enough growth and still terminating at the optimum time in the spring. Legumes like Austrian winter pea or Crimson Clover will add nodules rapidly once the soil warms so delaying termination even a couple weeks could be a noticeable gain in organic N which will be more of a timed release at time of greatest need.</a:t>
            </a:r>
            <a:r>
              <a:rPr lang="en-US" sz="2800" b="1">
                <a:ea typeface="+mn-ea"/>
              </a:rPr>
              <a:t> </a:t>
            </a:r>
          </a:p>
          <a:p>
            <a:pPr marL="342900" indent="-342900" eaLnBrk="1" hangingPunct="1">
              <a:spcAft>
                <a:spcPts val="600"/>
              </a:spcAft>
              <a:defRPr/>
            </a:pPr>
            <a:r>
              <a:rPr lang="en-US" sz="2800" b="1">
                <a:ea typeface="+mn-ea"/>
              </a:rPr>
              <a:t>To Raise N (Protein%)</a:t>
            </a:r>
          </a:p>
          <a:p>
            <a:pPr marL="569913" indent="-279400" eaLnBrk="1" hangingPunct="1">
              <a:lnSpc>
                <a:spcPct val="85000"/>
              </a:lnSpc>
              <a:spcAft>
                <a:spcPts val="600"/>
              </a:spcAft>
              <a:buFont typeface="Arial" panose="020B0604020202020204" pitchFamily="34" charset="0"/>
              <a:buChar char="•"/>
              <a:defRPr/>
            </a:pPr>
            <a:r>
              <a:rPr lang="en-US" sz="2800" b="0">
                <a:ea typeface="+mn-ea"/>
              </a:rPr>
              <a:t>Select forage type grasses</a:t>
            </a:r>
          </a:p>
          <a:p>
            <a:pPr marL="569913" indent="-279400" eaLnBrk="1" hangingPunct="1">
              <a:lnSpc>
                <a:spcPct val="85000"/>
              </a:lnSpc>
              <a:spcAft>
                <a:spcPts val="600"/>
              </a:spcAft>
              <a:buFont typeface="Arial" panose="020B0604020202020204" pitchFamily="34" charset="0"/>
              <a:buChar char="•"/>
              <a:defRPr/>
            </a:pPr>
            <a:r>
              <a:rPr lang="en-US" sz="2800" b="0">
                <a:ea typeface="+mn-ea"/>
              </a:rPr>
              <a:t>Add Clover/Peas if…</a:t>
            </a:r>
          </a:p>
          <a:p>
            <a:pPr marL="569913" indent="-279400" eaLnBrk="1" hangingPunct="1">
              <a:lnSpc>
                <a:spcPct val="85000"/>
              </a:lnSpc>
              <a:spcAft>
                <a:spcPts val="600"/>
              </a:spcAft>
              <a:buFont typeface="Arial" panose="020B0604020202020204" pitchFamily="34" charset="0"/>
              <a:buChar char="•"/>
              <a:defRPr/>
            </a:pPr>
            <a:r>
              <a:rPr lang="en-US" sz="2800" b="0">
                <a:ea typeface="+mn-ea"/>
              </a:rPr>
              <a:t>Terminate Grass early when protein is high </a:t>
            </a:r>
          </a:p>
          <a:p>
            <a:pPr marL="914400" eaLnBrk="1" hangingPunct="1">
              <a:lnSpc>
                <a:spcPct val="85000"/>
              </a:lnSpc>
              <a:spcAft>
                <a:spcPts val="600"/>
              </a:spcAft>
              <a:defRPr/>
            </a:pPr>
            <a:r>
              <a:rPr lang="en-US" sz="2800" b="0">
                <a:ea typeface="+mn-ea"/>
              </a:rPr>
              <a:t>…and consider adding: </a:t>
            </a:r>
          </a:p>
          <a:p>
            <a:pPr marL="1033463" lvl="1" indent="-238125" eaLnBrk="1" hangingPunct="1">
              <a:lnSpc>
                <a:spcPct val="85000"/>
              </a:lnSpc>
              <a:buFont typeface="Arial" panose="020B0604020202020204" pitchFamily="34" charset="0"/>
              <a:buChar char="•"/>
              <a:defRPr/>
            </a:pPr>
            <a:r>
              <a:rPr lang="en-US" sz="2800" b="0">
                <a:ea typeface="+mn-ea"/>
              </a:rPr>
              <a:t>Oilseed Radish, Rapeseed if…</a:t>
            </a:r>
          </a:p>
          <a:p>
            <a:pPr marL="1033463" lvl="1" indent="-238125" eaLnBrk="1" hangingPunct="1">
              <a:lnSpc>
                <a:spcPct val="85000"/>
              </a:lnSpc>
              <a:buFont typeface="Arial" panose="020B0604020202020204" pitchFamily="34" charset="0"/>
              <a:buChar char="•"/>
              <a:defRPr/>
            </a:pPr>
            <a:endParaRPr lang="en-US" sz="2800" b="0">
              <a:ea typeface="+mn-ea"/>
            </a:endParaRPr>
          </a:p>
          <a:p>
            <a:pPr marL="338138" marR="0" lvl="0" indent="0" algn="l" defTabSz="914400" rtl="0" eaLnBrk="1" fontAlgn="auto" latinLnBrk="0" hangingPunct="1">
              <a:lnSpc>
                <a:spcPct val="85000"/>
              </a:lnSpc>
              <a:spcBef>
                <a:spcPts val="0"/>
              </a:spcBef>
              <a:spcAft>
                <a:spcPts val="0"/>
              </a:spcAft>
              <a:buClrTx/>
              <a:buSzTx/>
              <a:buFont typeface="Arial" panose="020B0604020202020204" pitchFamily="34" charset="0"/>
              <a:buNone/>
              <a:tabLst/>
              <a:defRPr/>
            </a:pPr>
            <a:r>
              <a:rPr lang="en-US" sz="2800" b="1">
                <a:ea typeface="+mn-ea"/>
              </a:rPr>
              <a:t>CORN after corn strategy</a:t>
            </a:r>
            <a:r>
              <a:rPr lang="en-US" sz="2800" b="0">
                <a:ea typeface="+mn-ea"/>
              </a:rPr>
              <a:t>:  </a:t>
            </a:r>
            <a:r>
              <a:rPr lang="en-US" altLang="en-US" sz="2800">
                <a:latin typeface="Arial" panose="020B0604020202020204" pitchFamily="34" charset="0"/>
                <a:ea typeface="ＭＳ Ｐゴシック" panose="020B0600070205080204" pitchFamily="34" charset="-128"/>
              </a:rPr>
              <a:t>Lower seeding rate for Cereal Rye are ahead of corn helps to reduce the potential for immobilization to occur.  This corn into a cereal rye/Austrian winter pea/Crimson Clover mix is releasing the N at time of greatest need.  </a:t>
            </a:r>
          </a:p>
          <a:p>
            <a:pPr marL="338138" lvl="0" indent="0" eaLnBrk="1" hangingPunct="1">
              <a:lnSpc>
                <a:spcPct val="85000"/>
              </a:lnSpc>
              <a:buFont typeface="Arial" panose="020B0604020202020204" pitchFamily="34" charset="0"/>
              <a:buNone/>
              <a:defRPr/>
            </a:pPr>
            <a:endParaRPr lang="en-US" sz="2800" b="0">
              <a:ea typeface="+mn-ea"/>
            </a:endParaRPr>
          </a:p>
          <a:p>
            <a:pPr>
              <a:lnSpc>
                <a:spcPct val="105000"/>
              </a:lnSpc>
              <a:spcAft>
                <a:spcPts val="634"/>
              </a:spcAft>
            </a:pPr>
            <a:endParaRPr lang="en-US" altLang="en-US" sz="1500">
              <a:latin typeface="Arial" panose="020B0604020202020204" pitchFamily="34" charset="0"/>
              <a:ea typeface="ＭＳ Ｐゴシック" panose="020B0600070205080204" pitchFamily="34" charset="-128"/>
            </a:endParaRPr>
          </a:p>
        </p:txBody>
      </p:sp>
      <p:sp>
        <p:nvSpPr>
          <p:cNvPr id="401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2247257D-371E-4160-8186-7CFA7B8EDA0E}" type="slidenum">
              <a:rPr lang="en-US" altLang="en-US" smtClean="0">
                <a:solidFill>
                  <a:srgbClr val="000000"/>
                </a:solidFill>
              </a:rPr>
              <a:pPr>
                <a:spcBef>
                  <a:spcPct val="0"/>
                </a:spcBef>
              </a:pPr>
              <a:t>34</a:t>
            </a:fld>
            <a:endParaRPr lang="en-US" altLang="en-US">
              <a:solidFill>
                <a:srgbClr val="000000"/>
              </a:solidFill>
            </a:endParaRPr>
          </a:p>
        </p:txBody>
      </p:sp>
    </p:spTree>
    <p:extLst>
      <p:ext uri="{BB962C8B-B14F-4D97-AF65-F5344CB8AC3E}">
        <p14:creationId xmlns:p14="http://schemas.microsoft.com/office/powerpoint/2010/main" val="33023619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Slide Image Placeholder 1"/>
          <p:cNvSpPr>
            <a:spLocks noGrp="1" noRot="1" noChangeAspect="1" noTextEdit="1"/>
          </p:cNvSpPr>
          <p:nvPr>
            <p:ph type="sldImg"/>
          </p:nvPr>
        </p:nvSpPr>
        <p:spPr>
          <a:ln/>
        </p:spPr>
      </p:sp>
      <p:sp>
        <p:nvSpPr>
          <p:cNvPr id="3809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Animated slide-Other strategies merely provide more distance in the soil between young corn roots and high carbon CC roots. </a:t>
            </a:r>
            <a:r>
              <a:rPr lang="en-US" altLang="en-US" err="1">
                <a:latin typeface="Arial" panose="020B0604020202020204" pitchFamily="34" charset="0"/>
                <a:ea typeface="ＭＳ Ｐゴシック" panose="020B0600070205080204" pitchFamily="34" charset="-128"/>
              </a:rPr>
              <a:t>Biotill</a:t>
            </a:r>
            <a:r>
              <a:rPr lang="en-US" altLang="en-US">
                <a:latin typeface="Arial" panose="020B0604020202020204" pitchFamily="34" charset="0"/>
                <a:ea typeface="ＭＳ Ｐゴシック" panose="020B0600070205080204" pitchFamily="34" charset="-128"/>
              </a:rPr>
              <a:t>: planter box with brassicas you plant in the brassica row</a:t>
            </a:r>
          </a:p>
          <a:p>
            <a:endParaRPr lang="en-US" altLang="en-US">
              <a:latin typeface="Arial" panose="020B0604020202020204" pitchFamily="34" charset="0"/>
              <a:ea typeface="ＭＳ Ｐゴシック" panose="020B0600070205080204" pitchFamily="34" charset="-128"/>
            </a:endParaRPr>
          </a:p>
        </p:txBody>
      </p:sp>
      <p:sp>
        <p:nvSpPr>
          <p:cNvPr id="3809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9AFF6B14-E4C9-475B-B3F4-EE0851AEA673}" type="slidenum">
              <a:rPr lang="en-US" altLang="en-US" smtClean="0">
                <a:solidFill>
                  <a:srgbClr val="000000"/>
                </a:solidFill>
              </a:rPr>
              <a:pPr>
                <a:spcBef>
                  <a:spcPct val="0"/>
                </a:spcBef>
              </a:pPr>
              <a:t>35</a:t>
            </a:fld>
            <a:endParaRPr lang="en-US" altLang="en-US">
              <a:solidFill>
                <a:srgbClr val="000000"/>
              </a:solidFill>
            </a:endParaRPr>
          </a:p>
        </p:txBody>
      </p:sp>
    </p:spTree>
    <p:extLst>
      <p:ext uri="{BB962C8B-B14F-4D97-AF65-F5344CB8AC3E}">
        <p14:creationId xmlns:p14="http://schemas.microsoft.com/office/powerpoint/2010/main" val="28088960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Slide Image Placeholder 1"/>
          <p:cNvSpPr>
            <a:spLocks noGrp="1" noRot="1" noChangeAspect="1" noTextEdit="1"/>
          </p:cNvSpPr>
          <p:nvPr>
            <p:ph type="sldImg"/>
          </p:nvPr>
        </p:nvSpPr>
        <p:spPr>
          <a:ln/>
        </p:spPr>
      </p:sp>
      <p:sp>
        <p:nvSpPr>
          <p:cNvPr id="407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5000"/>
              </a:lnSpc>
              <a:spcAft>
                <a:spcPts val="634"/>
              </a:spcAft>
            </a:pPr>
            <a:r>
              <a:rPr lang="en-US" altLang="en-US" sz="1500">
                <a:latin typeface="Arial" panose="020B0604020202020204" pitchFamily="34" charset="0"/>
                <a:ea typeface="ＭＳ Ｐゴシック" panose="020B0600070205080204" pitchFamily="34" charset="-128"/>
              </a:rPr>
              <a:t>N seem to be releasing timely with major uptake after cover crops break down</a:t>
            </a:r>
          </a:p>
        </p:txBody>
      </p:sp>
      <p:sp>
        <p:nvSpPr>
          <p:cNvPr id="407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FEF27358-3659-4CBB-BACE-7C4ECDF0527F}" type="slidenum">
              <a:rPr lang="en-US" altLang="en-US" smtClean="0">
                <a:solidFill>
                  <a:srgbClr val="000000"/>
                </a:solidFill>
              </a:rPr>
              <a:pPr>
                <a:spcBef>
                  <a:spcPct val="0"/>
                </a:spcBef>
              </a:pPr>
              <a:t>36</a:t>
            </a:fld>
            <a:endParaRPr lang="en-US" altLang="en-US">
              <a:solidFill>
                <a:srgbClr val="000000"/>
              </a:solidFill>
            </a:endParaRPr>
          </a:p>
        </p:txBody>
      </p:sp>
    </p:spTree>
    <p:extLst>
      <p:ext uri="{BB962C8B-B14F-4D97-AF65-F5344CB8AC3E}">
        <p14:creationId xmlns:p14="http://schemas.microsoft.com/office/powerpoint/2010/main" val="20731789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Slide Image Placeholder 1"/>
          <p:cNvSpPr>
            <a:spLocks noGrp="1" noRot="1" noChangeAspect="1" noTextEdit="1"/>
          </p:cNvSpPr>
          <p:nvPr>
            <p:ph type="sldImg"/>
          </p:nvPr>
        </p:nvSpPr>
        <p:spPr>
          <a:ln/>
        </p:spPr>
      </p:sp>
      <p:sp>
        <p:nvSpPr>
          <p:cNvPr id="405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5000"/>
              </a:lnSpc>
              <a:spcAft>
                <a:spcPts val="634"/>
              </a:spcAft>
            </a:pPr>
            <a:r>
              <a:rPr lang="en-US" altLang="en-US">
                <a:latin typeface="Arial" panose="020B0604020202020204" pitchFamily="34" charset="0"/>
                <a:ea typeface="ＭＳ Ｐゴシック" panose="020B0600070205080204" pitchFamily="34" charset="-128"/>
              </a:rPr>
              <a:t>Negative; TIE UP however </a:t>
            </a:r>
            <a:r>
              <a:rPr lang="en-US" altLang="en-US" sz="1500">
                <a:latin typeface="Arial" panose="020B0604020202020204" pitchFamily="34" charset="0"/>
                <a:ea typeface="ＭＳ Ｐゴシック" panose="020B0600070205080204" pitchFamily="34" charset="-128"/>
              </a:rPr>
              <a:t>even with some cereal rye in the mix, N seem to be releasing timely with major uptake</a:t>
            </a:r>
          </a:p>
        </p:txBody>
      </p:sp>
      <p:sp>
        <p:nvSpPr>
          <p:cNvPr id="405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01E105F8-D3E7-43CE-9AE1-9F6DF0845ECA}" type="slidenum">
              <a:rPr lang="en-US" altLang="en-US" smtClean="0">
                <a:solidFill>
                  <a:srgbClr val="000000"/>
                </a:solidFill>
              </a:rPr>
              <a:pPr>
                <a:spcBef>
                  <a:spcPct val="0"/>
                </a:spcBef>
              </a:pPr>
              <a:t>37</a:t>
            </a:fld>
            <a:endParaRPr lang="en-US" altLang="en-US">
              <a:solidFill>
                <a:srgbClr val="000000"/>
              </a:solidFill>
            </a:endParaRPr>
          </a:p>
        </p:txBody>
      </p:sp>
    </p:spTree>
    <p:extLst>
      <p:ext uri="{BB962C8B-B14F-4D97-AF65-F5344CB8AC3E}">
        <p14:creationId xmlns:p14="http://schemas.microsoft.com/office/powerpoint/2010/main" val="28331670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Slide Image Placeholder 1"/>
          <p:cNvSpPr>
            <a:spLocks noGrp="1" noRot="1" noChangeAspect="1" noTextEdit="1"/>
          </p:cNvSpPr>
          <p:nvPr>
            <p:ph type="sldImg"/>
          </p:nvPr>
        </p:nvSpPr>
        <p:spPr>
          <a:ln/>
        </p:spPr>
      </p:sp>
      <p:sp>
        <p:nvSpPr>
          <p:cNvPr id="411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34"/>
              </a:spcAft>
            </a:pPr>
            <a:endParaRPr lang="en-US" altLang="en-US">
              <a:latin typeface="Arial" panose="020B0604020202020204" pitchFamily="34" charset="0"/>
              <a:ea typeface="ＭＳ Ｐゴシック" panose="020B0600070205080204" pitchFamily="34" charset="-128"/>
            </a:endParaRP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Soybeans are not adversely affected by immobilized N…in fact they seem to respond favorably as shown by these beans into a cereal rye/forage brassica CC mix. As legume soybeans will produce more N if it is not available in the soil.</a:t>
            </a:r>
          </a:p>
        </p:txBody>
      </p:sp>
      <p:sp>
        <p:nvSpPr>
          <p:cNvPr id="411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50AB8ECB-81D6-4847-89DE-E6235A4A8761}" type="slidenum">
              <a:rPr lang="en-US" altLang="en-US" smtClean="0">
                <a:solidFill>
                  <a:srgbClr val="000000"/>
                </a:solidFill>
              </a:rPr>
              <a:pPr>
                <a:spcBef>
                  <a:spcPct val="0"/>
                </a:spcBef>
              </a:pPr>
              <a:t>38</a:t>
            </a:fld>
            <a:endParaRPr lang="en-US" altLang="en-US">
              <a:solidFill>
                <a:srgbClr val="000000"/>
              </a:solidFill>
            </a:endParaRPr>
          </a:p>
        </p:txBody>
      </p:sp>
    </p:spTree>
    <p:extLst>
      <p:ext uri="{BB962C8B-B14F-4D97-AF65-F5344CB8AC3E}">
        <p14:creationId xmlns:p14="http://schemas.microsoft.com/office/powerpoint/2010/main" val="11478639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Slide Image Placeholder 1"/>
          <p:cNvSpPr>
            <a:spLocks noGrp="1" noRot="1" noChangeAspect="1" noTextEdit="1"/>
          </p:cNvSpPr>
          <p:nvPr>
            <p:ph type="sldImg"/>
          </p:nvPr>
        </p:nvSpPr>
        <p:spPr>
          <a:ln/>
        </p:spPr>
      </p:sp>
      <p:sp>
        <p:nvSpPr>
          <p:cNvPr id="413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Soybeans seem to respond favorably to- </a:t>
            </a:r>
          </a:p>
          <a:p>
            <a:pPr marL="181240" indent="-181240">
              <a:lnSpc>
                <a:spcPct val="105000"/>
              </a:lnSpc>
              <a:spcAft>
                <a:spcPts val="634"/>
              </a:spcAft>
              <a:buFont typeface="Arial" panose="020B0604020202020204" pitchFamily="34" charset="0"/>
              <a:buChar char="•"/>
            </a:pPr>
            <a:r>
              <a:rPr lang="en-US" altLang="en-US" sz="1500">
                <a:latin typeface="Arial" panose="020B0604020202020204" pitchFamily="34" charset="0"/>
                <a:ea typeface="ＭＳ Ｐゴシック" panose="020B0600070205080204" pitchFamily="34" charset="-128"/>
              </a:rPr>
              <a:t>early season weed control</a:t>
            </a:r>
          </a:p>
          <a:p>
            <a:pPr marL="181240" indent="-181240">
              <a:lnSpc>
                <a:spcPct val="105000"/>
              </a:lnSpc>
              <a:spcAft>
                <a:spcPts val="634"/>
              </a:spcAft>
              <a:buFont typeface="Arial" panose="020B0604020202020204" pitchFamily="34" charset="0"/>
              <a:buChar char="•"/>
            </a:pPr>
            <a:r>
              <a:rPr lang="en-US" altLang="en-US" sz="1500">
                <a:latin typeface="Arial" panose="020B0604020202020204" pitchFamily="34" charset="0"/>
                <a:ea typeface="ＭＳ Ｐゴシック" panose="020B0600070205080204" pitchFamily="34" charset="-128"/>
              </a:rPr>
              <a:t>late Season Water</a:t>
            </a:r>
          </a:p>
          <a:p>
            <a:pPr marL="181240" indent="-181240">
              <a:lnSpc>
                <a:spcPct val="105000"/>
              </a:lnSpc>
              <a:spcAft>
                <a:spcPts val="634"/>
              </a:spcAft>
              <a:buFont typeface="Arial" panose="020B0604020202020204" pitchFamily="34" charset="0"/>
              <a:buChar char="•"/>
            </a:pPr>
            <a:r>
              <a:rPr lang="en-US" altLang="en-US" sz="1500">
                <a:latin typeface="Arial" panose="020B0604020202020204" pitchFamily="34" charset="0"/>
                <a:ea typeface="ＭＳ Ｐゴシック" panose="020B0600070205080204" pitchFamily="34" charset="-128"/>
              </a:rPr>
              <a:t>Increased nutrient Cycling</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From cover crops as shown by these group 2.8 beans.</a:t>
            </a:r>
          </a:p>
        </p:txBody>
      </p:sp>
      <p:sp>
        <p:nvSpPr>
          <p:cNvPr id="413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425096E8-07AA-42BF-8AB3-FD318E0B0706}" type="slidenum">
              <a:rPr lang="en-US" altLang="en-US" smtClean="0">
                <a:solidFill>
                  <a:srgbClr val="000000"/>
                </a:solidFill>
              </a:rPr>
              <a:pPr>
                <a:spcBef>
                  <a:spcPct val="0"/>
                </a:spcBef>
              </a:pPr>
              <a:t>39</a:t>
            </a:fld>
            <a:endParaRPr lang="en-US" altLang="en-US">
              <a:solidFill>
                <a:srgbClr val="000000"/>
              </a:solidFill>
            </a:endParaRPr>
          </a:p>
        </p:txBody>
      </p:sp>
    </p:spTree>
    <p:extLst>
      <p:ext uri="{BB962C8B-B14F-4D97-AF65-F5344CB8AC3E}">
        <p14:creationId xmlns:p14="http://schemas.microsoft.com/office/powerpoint/2010/main" val="39535865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may add your own slides for your local system from 41 to 50.  Please adjust if this does not work Use an easel or even word on the screen and type up a system in your area, id the gaps between the crops, strategically  design a cover crop mix, and consider the way the system will be set up ecologically I.e. change in nutrient, pest, disease, water use etc.)</a:t>
            </a:r>
          </a:p>
        </p:txBody>
      </p:sp>
      <p:sp>
        <p:nvSpPr>
          <p:cNvPr id="4" name="Slide Number Placeholder 3"/>
          <p:cNvSpPr>
            <a:spLocks noGrp="1"/>
          </p:cNvSpPr>
          <p:nvPr>
            <p:ph type="sldNum" sz="quarter" idx="5"/>
          </p:nvPr>
        </p:nvSpPr>
        <p:spPr/>
        <p:txBody>
          <a:bodyPr/>
          <a:lstStyle/>
          <a:p>
            <a:fld id="{D8BD3564-BA70-487D-809A-030C0B32E9FE}" type="slidenum">
              <a:rPr lang="en-US" smtClean="0"/>
              <a:t>40</a:t>
            </a:fld>
            <a:endParaRPr lang="en-US"/>
          </a:p>
        </p:txBody>
      </p:sp>
    </p:spTree>
    <p:extLst>
      <p:ext uri="{BB962C8B-B14F-4D97-AF65-F5344CB8AC3E}">
        <p14:creationId xmlns:p14="http://schemas.microsoft.com/office/powerpoint/2010/main" val="20914312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Work in your local area question the audience about different crop rotations, what is planted when, cover crops that might fit, nutrient needs for the following crop, any instances of pest or disease that could be part of the system and how to avoid.  This can be done on an easel with markers.  </a:t>
            </a:r>
          </a:p>
        </p:txBody>
      </p:sp>
      <p:sp>
        <p:nvSpPr>
          <p:cNvPr id="4" name="Slide Number Placeholder 3"/>
          <p:cNvSpPr>
            <a:spLocks noGrp="1"/>
          </p:cNvSpPr>
          <p:nvPr>
            <p:ph type="sldNum" sz="quarter" idx="5"/>
          </p:nvPr>
        </p:nvSpPr>
        <p:spPr/>
        <p:txBody>
          <a:bodyPr/>
          <a:lstStyle/>
          <a:p>
            <a:fld id="{D8BD3564-BA70-487D-809A-030C0B32E9FE}" type="slidenum">
              <a:rPr lang="en-US" smtClean="0"/>
              <a:t>41</a:t>
            </a:fld>
            <a:endParaRPr lang="en-US"/>
          </a:p>
        </p:txBody>
      </p:sp>
    </p:spTree>
    <p:extLst>
      <p:ext uri="{BB962C8B-B14F-4D97-AF65-F5344CB8AC3E}">
        <p14:creationId xmlns:p14="http://schemas.microsoft.com/office/powerpoint/2010/main" val="30963265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Slide Image Placeholder 1"/>
          <p:cNvSpPr>
            <a:spLocks noGrp="1" noRot="1" noChangeAspect="1" noTextEdit="1"/>
          </p:cNvSpPr>
          <p:nvPr>
            <p:ph type="sldImg"/>
          </p:nvPr>
        </p:nvSpPr>
        <p:spPr>
          <a:ln/>
        </p:spPr>
      </p:sp>
      <p:sp>
        <p:nvSpPr>
          <p:cNvPr id="419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So if we are planning a NT Corn- Soybean system with cover crops how do we start?  </a:t>
            </a:r>
          </a:p>
          <a:p>
            <a:pPr marL="342900" indent="-342900">
              <a:lnSpc>
                <a:spcPct val="105000"/>
              </a:lnSpc>
              <a:spcAft>
                <a:spcPts val="634"/>
              </a:spcAft>
              <a:buFont typeface="+mj-lt"/>
              <a:buAutoNum type="arabicPeriod"/>
            </a:pPr>
            <a:r>
              <a:rPr lang="en-US" altLang="en-US" sz="1500">
                <a:latin typeface="Arial" panose="020B0604020202020204" pitchFamily="34" charset="0"/>
                <a:ea typeface="ＭＳ Ｐゴシック" panose="020B0600070205080204" pitchFamily="34" charset="-128"/>
              </a:rPr>
              <a:t>Spreading all the residue equally across the field, along with that familiarize yourself with the capabilities or limitations of the current equipment and what may need to be removed altered or bought.</a:t>
            </a:r>
          </a:p>
          <a:p>
            <a:pPr marL="241653" indent="-241653">
              <a:lnSpc>
                <a:spcPct val="105000"/>
              </a:lnSpc>
              <a:spcAft>
                <a:spcPts val="634"/>
              </a:spcAft>
              <a:buAutoNum type="arabicPeriod"/>
            </a:pPr>
            <a:r>
              <a:rPr lang="en-US" altLang="en-US" sz="1500">
                <a:latin typeface="Arial" panose="020B0604020202020204" pitchFamily="34" charset="0"/>
                <a:ea typeface="ＭＳ Ｐゴシック" panose="020B0600070205080204" pitchFamily="34" charset="-128"/>
              </a:rPr>
              <a:t>NT Rye into corn stalks, It’s easy to establish and easy to kill. SB don’t require the N that corn does</a:t>
            </a:r>
          </a:p>
          <a:p>
            <a:pPr marL="241653" indent="-241653">
              <a:lnSpc>
                <a:spcPct val="105000"/>
              </a:lnSpc>
              <a:spcAft>
                <a:spcPts val="634"/>
              </a:spcAft>
              <a:buAutoNum type="arabicPeriod"/>
            </a:pPr>
            <a:r>
              <a:rPr lang="en-US" altLang="en-US" sz="1500">
                <a:latin typeface="Arial" panose="020B0604020202020204" pitchFamily="34" charset="0"/>
                <a:ea typeface="ＭＳ Ｐゴシック" panose="020B0600070205080204" pitchFamily="34" charset="-128"/>
              </a:rPr>
              <a:t>NT a relatively early group soybean into the rye and try to plant these beans early in the planting season…this gives you a wider window to seed a cover crop mix next fall. </a:t>
            </a:r>
          </a:p>
        </p:txBody>
      </p:sp>
      <p:sp>
        <p:nvSpPr>
          <p:cNvPr id="419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3B4FAB08-FCF6-403B-A58D-F6B226896BD5}" type="slidenum">
              <a:rPr lang="en-US" altLang="en-US" smtClean="0">
                <a:solidFill>
                  <a:srgbClr val="000000"/>
                </a:solidFill>
              </a:rPr>
              <a:pPr>
                <a:spcBef>
                  <a:spcPct val="0"/>
                </a:spcBef>
              </a:pPr>
              <a:t>42</a:t>
            </a:fld>
            <a:endParaRPr lang="en-US" altLang="en-US">
              <a:solidFill>
                <a:srgbClr val="000000"/>
              </a:solidFill>
            </a:endParaRPr>
          </a:p>
        </p:txBody>
      </p:sp>
    </p:spTree>
    <p:extLst>
      <p:ext uri="{BB962C8B-B14F-4D97-AF65-F5344CB8AC3E}">
        <p14:creationId xmlns:p14="http://schemas.microsoft.com/office/powerpoint/2010/main" val="3770764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105000"/>
              </a:lnSpc>
              <a:spcAft>
                <a:spcPts val="634"/>
              </a:spcAft>
            </a:pPr>
            <a:r>
              <a:rPr lang="en-US" sz="1500"/>
              <a:t>** Substitute practices most relevant to your region.</a:t>
            </a:r>
          </a:p>
          <a:p>
            <a:pPr>
              <a:lnSpc>
                <a:spcPct val="105000"/>
              </a:lnSpc>
              <a:spcAft>
                <a:spcPts val="634"/>
              </a:spcAft>
            </a:pPr>
            <a:r>
              <a:rPr lang="en-US" sz="1500"/>
              <a:t>“Soil health” is a </a:t>
            </a:r>
            <a:r>
              <a:rPr lang="en-US" sz="1500" u="sng"/>
              <a:t>journey</a:t>
            </a:r>
            <a:r>
              <a:rPr lang="en-US" sz="1500"/>
              <a:t> that’s obtained by implementing a system of management practices that </a:t>
            </a:r>
            <a:r>
              <a:rPr lang="en-US" sz="1500" u="sng"/>
              <a:t>are often planned above and beyond the minimums in our standards.</a:t>
            </a:r>
            <a:r>
              <a:rPr lang="en-US" sz="1500"/>
              <a:t>  </a:t>
            </a:r>
            <a:endParaRPr lang="en-US" sz="1500" u="sng"/>
          </a:p>
          <a:p>
            <a:pPr>
              <a:lnSpc>
                <a:spcPct val="105000"/>
              </a:lnSpc>
              <a:spcAft>
                <a:spcPts val="634"/>
              </a:spcAft>
            </a:pPr>
            <a:r>
              <a:rPr lang="en-US" sz="1500"/>
              <a:t>It’s the implementation of a suite of conservation practices to a high-level/criteria, that leads to soil health and increased SOM and the subsequent treatment of Resource Concerns (RCs).  Many RCs are linked to SH indicators (compaction, infiltration, water-holding capacity, nutrient cycling, biodiversity, etc.) and the resulting water quality, air quality, wildlife habitat, etc. benefits.</a:t>
            </a:r>
          </a:p>
          <a:p>
            <a:pPr>
              <a:lnSpc>
                <a:spcPct val="105000"/>
              </a:lnSpc>
              <a:spcAft>
                <a:spcPts val="634"/>
              </a:spcAft>
            </a:pPr>
            <a:r>
              <a:rPr lang="en-US" sz="1500"/>
              <a:t>Discuss difference between minimum and high-level criteria</a:t>
            </a:r>
          </a:p>
        </p:txBody>
      </p:sp>
      <p:sp>
        <p:nvSpPr>
          <p:cNvPr id="4" name="Slide Number Placeholder 3"/>
          <p:cNvSpPr>
            <a:spLocks noGrp="1"/>
          </p:cNvSpPr>
          <p:nvPr>
            <p:ph type="sldNum" sz="quarter" idx="10"/>
          </p:nvPr>
        </p:nvSpPr>
        <p:spPr/>
        <p:txBody>
          <a:bodyPr/>
          <a:lstStyle/>
          <a:p>
            <a:fld id="{BE2A7042-DEED-4AA1-9E89-4A16B2572577}"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5121344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Slide Image Placeholder 1"/>
          <p:cNvSpPr>
            <a:spLocks noGrp="1" noRot="1" noChangeAspect="1" noTextEdit="1"/>
          </p:cNvSpPr>
          <p:nvPr>
            <p:ph type="sldImg"/>
          </p:nvPr>
        </p:nvSpPr>
        <p:spPr>
          <a:ln/>
        </p:spPr>
      </p:sp>
      <p:sp>
        <p:nvSpPr>
          <p:cNvPr id="421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5000"/>
              </a:lnSpc>
              <a:spcAft>
                <a:spcPts val="634"/>
              </a:spcAft>
            </a:pPr>
            <a:r>
              <a:rPr lang="en-US" altLang="en-US" sz="1500">
                <a:latin typeface="Arial" panose="020B0604020202020204" pitchFamily="34" charset="0"/>
                <a:ea typeface="ＭＳ Ｐゴシック" panose="020B0600070205080204" pitchFamily="34" charset="-128"/>
              </a:rPr>
              <a:t>... 2. NT a relatively early group (2.6-2.9 depending on your region) soybean into the rye and try to plant these beans early in the planting season…this gives you a wider window to drill or plant a cover crop mix next fall. Farmers new to the system will want to plan to terminate at a vegetative stage or low carbon to nitrogen ratio, but if weather doesn’t permit, then success is still very manageable.</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The picture on the left illustrates the low C:N ratio or vegetative stage terminated,  the right show a stand that could have gotten away from the producer this can happen over a week ,  think of strategies how to mange this right hand picture. What are your options?  Ask the class.</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Answers possible:  plant into it, mow it down (extra expense), burn it if culturally acceptable, harvest it </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If they harvest it what can be done after?  Plant warm season cover crops</a:t>
            </a:r>
          </a:p>
          <a:p>
            <a:pPr>
              <a:lnSpc>
                <a:spcPct val="105000"/>
              </a:lnSpc>
              <a:spcAft>
                <a:spcPts val="634"/>
              </a:spcAft>
            </a:pPr>
            <a:endParaRPr lang="en-US" altLang="en-US" sz="1500">
              <a:latin typeface="Arial" panose="020B0604020202020204" pitchFamily="34" charset="0"/>
              <a:ea typeface="ＭＳ Ｐゴシック" panose="020B0600070205080204" pitchFamily="34" charset="-128"/>
            </a:endParaRPr>
          </a:p>
        </p:txBody>
      </p:sp>
      <p:sp>
        <p:nvSpPr>
          <p:cNvPr id="421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C7EFDDF1-BD20-41B4-86F3-76293FBCEE29}" type="slidenum">
              <a:rPr lang="en-US" altLang="en-US" smtClean="0">
                <a:solidFill>
                  <a:srgbClr val="000000"/>
                </a:solidFill>
              </a:rPr>
              <a:pPr>
                <a:spcBef>
                  <a:spcPct val="0"/>
                </a:spcBef>
              </a:pPr>
              <a:t>43</a:t>
            </a:fld>
            <a:endParaRPr lang="en-US" altLang="en-US">
              <a:solidFill>
                <a:srgbClr val="000000"/>
              </a:solidFill>
            </a:endParaRPr>
          </a:p>
        </p:txBody>
      </p:sp>
    </p:spTree>
    <p:extLst>
      <p:ext uri="{BB962C8B-B14F-4D97-AF65-F5344CB8AC3E}">
        <p14:creationId xmlns:p14="http://schemas.microsoft.com/office/powerpoint/2010/main" val="34868872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Slide Image Placeholder 1"/>
          <p:cNvSpPr>
            <a:spLocks noGrp="1" noRot="1" noChangeAspect="1" noTextEdit="1"/>
          </p:cNvSpPr>
          <p:nvPr>
            <p:ph type="sldImg"/>
          </p:nvPr>
        </p:nvSpPr>
        <p:spPr>
          <a:ln/>
        </p:spPr>
      </p:sp>
      <p:sp>
        <p:nvSpPr>
          <p:cNvPr id="421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2. cont.  … Remember-It’s early- Scout often and bump your rate up a bit. Earlier soybeans are more determinant and don’t branch as much</a:t>
            </a:r>
          </a:p>
        </p:txBody>
      </p:sp>
      <p:sp>
        <p:nvSpPr>
          <p:cNvPr id="421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C7EFDDF1-BD20-41B4-86F3-76293FBCEE29}" type="slidenum">
              <a:rPr lang="en-US" altLang="en-US" smtClean="0">
                <a:solidFill>
                  <a:srgbClr val="000000"/>
                </a:solidFill>
              </a:rPr>
              <a:pPr>
                <a:spcBef>
                  <a:spcPct val="0"/>
                </a:spcBef>
              </a:pPr>
              <a:t>44</a:t>
            </a:fld>
            <a:endParaRPr lang="en-US" altLang="en-US">
              <a:solidFill>
                <a:srgbClr val="000000"/>
              </a:solidFill>
            </a:endParaRPr>
          </a:p>
        </p:txBody>
      </p:sp>
    </p:spTree>
    <p:extLst>
      <p:ext uri="{BB962C8B-B14F-4D97-AF65-F5344CB8AC3E}">
        <p14:creationId xmlns:p14="http://schemas.microsoft.com/office/powerpoint/2010/main" val="4172842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Slide Image Placeholder 1"/>
          <p:cNvSpPr>
            <a:spLocks noGrp="1" noRot="1" noChangeAspect="1" noTextEdit="1"/>
          </p:cNvSpPr>
          <p:nvPr>
            <p:ph type="sldImg"/>
          </p:nvPr>
        </p:nvSpPr>
        <p:spPr>
          <a:ln/>
        </p:spPr>
      </p:sp>
      <p:sp>
        <p:nvSpPr>
          <p:cNvPr id="423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3. plant a low C:N mix after SB.  If you are new to the system, something that winterkills  like Oats and daikon radish, may be a good first combination or oat crimson clover and mustards etc.    For higher soil health and water quality benefits- try a mix of oats and daikon radish with cereal rye, forage rape, crimson clover and winter peas. In many cases the oats and radish emerge and grow quickly in the fall and provide some winter protection to help peas and clover survive the winter. They then winter kill leaving a more open CC canopy that will still hold nutrients but will be easier to plant into and manage. IF Cereal Rye is planted the percentage of the grass portion should be low. The entire mix could be reduced in plants per square foot as well to help reduce competition for nitrogen and water.</a:t>
            </a:r>
          </a:p>
          <a:p>
            <a:pPr>
              <a:lnSpc>
                <a:spcPct val="105000"/>
              </a:lnSpc>
              <a:spcAft>
                <a:spcPts val="634"/>
              </a:spcAft>
            </a:pPr>
            <a:endParaRPr lang="en-US" altLang="en-US" sz="1500">
              <a:latin typeface="Arial" panose="020B0604020202020204" pitchFamily="34" charset="0"/>
              <a:ea typeface="ＭＳ Ｐゴシック" panose="020B0600070205080204" pitchFamily="34" charset="-128"/>
            </a:endParaRPr>
          </a:p>
        </p:txBody>
      </p:sp>
      <p:sp>
        <p:nvSpPr>
          <p:cNvPr id="423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58DB82D7-8859-481B-A7E4-9E6341F1A9B0}" type="slidenum">
              <a:rPr lang="en-US" altLang="en-US" smtClean="0">
                <a:solidFill>
                  <a:srgbClr val="000000"/>
                </a:solidFill>
              </a:rPr>
              <a:pPr>
                <a:spcBef>
                  <a:spcPct val="0"/>
                </a:spcBef>
              </a:pPr>
              <a:t>45</a:t>
            </a:fld>
            <a:endParaRPr lang="en-US" altLang="en-US">
              <a:solidFill>
                <a:srgbClr val="000000"/>
              </a:solidFill>
            </a:endParaRPr>
          </a:p>
        </p:txBody>
      </p:sp>
    </p:spTree>
    <p:extLst>
      <p:ext uri="{BB962C8B-B14F-4D97-AF65-F5344CB8AC3E}">
        <p14:creationId xmlns:p14="http://schemas.microsoft.com/office/powerpoint/2010/main" val="2971448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Slide Image Placeholder 1"/>
          <p:cNvSpPr>
            <a:spLocks noGrp="1" noRot="1" noChangeAspect="1" noTextEdit="1"/>
          </p:cNvSpPr>
          <p:nvPr>
            <p:ph type="sldImg"/>
          </p:nvPr>
        </p:nvSpPr>
        <p:spPr>
          <a:ln/>
        </p:spPr>
      </p:sp>
      <p:sp>
        <p:nvSpPr>
          <p:cNvPr id="274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Two winters of a living root means that we added diversity to the system that was lacking before we added a cool season grass and cool season broadleaf that was lacking we have all four different functional groups in the system now.  </a:t>
            </a:r>
          </a:p>
        </p:txBody>
      </p:sp>
      <p:sp>
        <p:nvSpPr>
          <p:cNvPr id="274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6A2854A-F86E-4AA5-A308-F20AEBA9EE5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46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2659872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Slide Image Placeholder 1"/>
          <p:cNvSpPr>
            <a:spLocks noGrp="1" noRot="1" noChangeAspect="1" noTextEdit="1"/>
          </p:cNvSpPr>
          <p:nvPr>
            <p:ph type="sldImg"/>
          </p:nvPr>
        </p:nvSpPr>
        <p:spPr>
          <a:ln/>
        </p:spPr>
      </p:sp>
      <p:sp>
        <p:nvSpPr>
          <p:cNvPr id="425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4. NT corn into the low C:N mix the following spring.  This makes the NT corn actually the 4</a:t>
            </a:r>
            <a:r>
              <a:rPr lang="en-US" altLang="en-US" sz="1500" baseline="30000">
                <a:latin typeface="Arial" panose="020B0604020202020204" pitchFamily="34" charset="0"/>
                <a:ea typeface="ＭＳ Ｐゴシック" panose="020B0600070205080204" pitchFamily="34" charset="-128"/>
              </a:rPr>
              <a:t>th</a:t>
            </a:r>
            <a:r>
              <a:rPr lang="en-US" altLang="en-US" sz="1500">
                <a:latin typeface="Arial" panose="020B0604020202020204" pitchFamily="34" charset="0"/>
                <a:ea typeface="ＭＳ Ｐゴシック" panose="020B0600070205080204" pitchFamily="34" charset="-128"/>
              </a:rPr>
              <a:t> NT operation that has the advantage of a soil that already has many of the healthy qualities we expect from a more mature system.  Nutrients will be more readily available to the corn crop due to the low carbon content of the cover crop.</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The first picture is just after emergence, second picture is 4 weeks later you can see the stover turning over.</a:t>
            </a:r>
          </a:p>
        </p:txBody>
      </p:sp>
      <p:sp>
        <p:nvSpPr>
          <p:cNvPr id="425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12565914-1A81-4A14-9D73-9DB802BE1C8D}" type="slidenum">
              <a:rPr lang="en-US" altLang="en-US" smtClean="0">
                <a:solidFill>
                  <a:srgbClr val="000000"/>
                </a:solidFill>
              </a:rPr>
              <a:pPr>
                <a:spcBef>
                  <a:spcPct val="0"/>
                </a:spcBef>
              </a:pPr>
              <a:t>47</a:t>
            </a:fld>
            <a:endParaRPr lang="en-US" altLang="en-US">
              <a:solidFill>
                <a:srgbClr val="000000"/>
              </a:solidFill>
            </a:endParaRPr>
          </a:p>
        </p:txBody>
      </p:sp>
    </p:spTree>
    <p:extLst>
      <p:ext uri="{BB962C8B-B14F-4D97-AF65-F5344CB8AC3E}">
        <p14:creationId xmlns:p14="http://schemas.microsoft.com/office/powerpoint/2010/main" val="20042986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Slide Image Placeholder 1"/>
          <p:cNvSpPr>
            <a:spLocks noGrp="1" noRot="1" noChangeAspect="1" noTextEdit="1"/>
          </p:cNvSpPr>
          <p:nvPr>
            <p:ph type="sldImg"/>
          </p:nvPr>
        </p:nvSpPr>
        <p:spPr>
          <a:ln/>
        </p:spPr>
      </p:sp>
      <p:sp>
        <p:nvSpPr>
          <p:cNvPr id="425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If we want to take the system to an even higher level then extending the rotation to open more windows for diversity is a next logical step.</a:t>
            </a:r>
          </a:p>
        </p:txBody>
      </p:sp>
      <p:sp>
        <p:nvSpPr>
          <p:cNvPr id="425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2565914-1A81-4A14-9D73-9DB802BE1C8D}"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49</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4314745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Slide Image Placeholder 1"/>
          <p:cNvSpPr>
            <a:spLocks noGrp="1" noRot="1" noChangeAspect="1" noTextEdit="1"/>
          </p:cNvSpPr>
          <p:nvPr>
            <p:ph type="sldImg"/>
          </p:nvPr>
        </p:nvSpPr>
        <p:spPr>
          <a:ln/>
        </p:spPr>
      </p:sp>
      <p:sp>
        <p:nvSpPr>
          <p:cNvPr id="425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Maybe look into companion cropping</a:t>
            </a:r>
          </a:p>
        </p:txBody>
      </p:sp>
      <p:sp>
        <p:nvSpPr>
          <p:cNvPr id="425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2565914-1A81-4A14-9D73-9DB802BE1C8D}"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50</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688397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Slide Image Placeholder 1"/>
          <p:cNvSpPr>
            <a:spLocks noGrp="1" noRot="1" noChangeAspect="1" noTextEdit="1"/>
          </p:cNvSpPr>
          <p:nvPr>
            <p:ph type="sldImg"/>
          </p:nvPr>
        </p:nvSpPr>
        <p:spPr>
          <a:ln/>
        </p:spPr>
      </p:sp>
      <p:sp>
        <p:nvSpPr>
          <p:cNvPr id="425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And where practical, integration of livestock that are managed under a prescribed grazing system can have a major benefit.</a:t>
            </a:r>
          </a:p>
        </p:txBody>
      </p:sp>
      <p:sp>
        <p:nvSpPr>
          <p:cNvPr id="425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2565914-1A81-4A14-9D73-9DB802BE1C8D}" type="slidenum">
              <a:rPr kumimoji="0" lang="en-US" altLang="en-US" sz="13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51</a:t>
            </a:fld>
            <a:endParaRPr kumimoji="0" lang="en-US" altLang="en-US" sz="13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804566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Slide Image Placeholder 1"/>
          <p:cNvSpPr>
            <a:spLocks noGrp="1" noRot="1" noChangeAspect="1" noTextEdit="1"/>
          </p:cNvSpPr>
          <p:nvPr>
            <p:ph type="sldImg"/>
          </p:nvPr>
        </p:nvSpPr>
        <p:spPr>
          <a:ln/>
        </p:spPr>
      </p:sp>
      <p:sp>
        <p:nvSpPr>
          <p:cNvPr id="428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5000"/>
              </a:lnSpc>
              <a:spcAft>
                <a:spcPts val="634"/>
              </a:spcAft>
            </a:pPr>
            <a:r>
              <a:rPr lang="en-US" altLang="en-US" sz="1500">
                <a:latin typeface="Arial" panose="020B0604020202020204" pitchFamily="34" charset="0"/>
                <a:ea typeface="ＭＳ Ｐゴシック" panose="020B0600070205080204" pitchFamily="34" charset="-128"/>
              </a:rPr>
              <a:t>…By using sound logic and planning a mix with a optimal C:N ratio for the rotation, N release is  more timely, as shown in the example above- then the corn crop that benefits from the time released nitrogen.  </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Result… Enjoy Great production potential. With this step in approach soil functions and aggregate stability from the extra biology greatly reduces the odds of a yield drag…if fact we may (likely) have an improved yield potential the first year we plant corn into this system!</a:t>
            </a:r>
          </a:p>
        </p:txBody>
      </p:sp>
      <p:sp>
        <p:nvSpPr>
          <p:cNvPr id="428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BC49E9E9-B33E-44B0-BF28-6CE70D39A2B6}" type="slidenum">
              <a:rPr lang="en-US" altLang="en-US" smtClean="0">
                <a:solidFill>
                  <a:srgbClr val="000000"/>
                </a:solidFill>
              </a:rPr>
              <a:pPr>
                <a:spcBef>
                  <a:spcPct val="0"/>
                </a:spcBef>
              </a:pPr>
              <a:t>52</a:t>
            </a:fld>
            <a:endParaRPr lang="en-US" altLang="en-US">
              <a:solidFill>
                <a:srgbClr val="000000"/>
              </a:solidFill>
            </a:endParaRPr>
          </a:p>
        </p:txBody>
      </p:sp>
    </p:spTree>
    <p:extLst>
      <p:ext uri="{BB962C8B-B14F-4D97-AF65-F5344CB8AC3E}">
        <p14:creationId xmlns:p14="http://schemas.microsoft.com/office/powerpoint/2010/main" val="417207640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Arial" charset="0"/>
                <a:ea typeface="ＭＳ Ｐゴシック" pitchFamily="34" charset="-128"/>
              </a:defRPr>
            </a:lvl1pPr>
            <a:lvl2pPr marL="785372" indent="-302066" eaLnBrk="0" hangingPunct="0">
              <a:spcBef>
                <a:spcPct val="30000"/>
              </a:spcBef>
              <a:defRPr sz="1300">
                <a:solidFill>
                  <a:schemeClr val="tx1"/>
                </a:solidFill>
                <a:latin typeface="Arial" charset="0"/>
                <a:ea typeface="ＭＳ Ｐゴシック" pitchFamily="34" charset="-128"/>
              </a:defRPr>
            </a:lvl2pPr>
            <a:lvl3pPr marL="1208265" indent="-241653" eaLnBrk="0" hangingPunct="0">
              <a:spcBef>
                <a:spcPct val="30000"/>
              </a:spcBef>
              <a:defRPr sz="1300">
                <a:solidFill>
                  <a:schemeClr val="tx1"/>
                </a:solidFill>
                <a:latin typeface="Arial" charset="0"/>
                <a:ea typeface="ＭＳ Ｐゴシック" pitchFamily="34" charset="-128"/>
              </a:defRPr>
            </a:lvl3pPr>
            <a:lvl4pPr marL="1691571" indent="-241653" eaLnBrk="0" hangingPunct="0">
              <a:spcBef>
                <a:spcPct val="30000"/>
              </a:spcBef>
              <a:defRPr sz="1300">
                <a:solidFill>
                  <a:schemeClr val="tx1"/>
                </a:solidFill>
                <a:latin typeface="Arial" charset="0"/>
                <a:ea typeface="ＭＳ Ｐゴシック" pitchFamily="34" charset="-128"/>
              </a:defRPr>
            </a:lvl4pPr>
            <a:lvl5pPr marL="2174878" indent="-241653" eaLnBrk="0" hangingPunct="0">
              <a:spcBef>
                <a:spcPct val="30000"/>
              </a:spcBef>
              <a:defRPr sz="1300">
                <a:solidFill>
                  <a:schemeClr val="tx1"/>
                </a:solidFill>
                <a:latin typeface="Arial" charset="0"/>
                <a:ea typeface="ＭＳ Ｐゴシック" pitchFamily="34" charset="-128"/>
              </a:defRPr>
            </a:lvl5pPr>
            <a:lvl6pPr marL="2658184" indent="-241653" eaLnBrk="0" fontAlgn="base" hangingPunct="0">
              <a:spcBef>
                <a:spcPct val="30000"/>
              </a:spcBef>
              <a:spcAft>
                <a:spcPct val="0"/>
              </a:spcAft>
              <a:defRPr sz="1300">
                <a:solidFill>
                  <a:schemeClr val="tx1"/>
                </a:solidFill>
                <a:latin typeface="Arial" charset="0"/>
                <a:ea typeface="ＭＳ Ｐゴシック" pitchFamily="34" charset="-128"/>
              </a:defRPr>
            </a:lvl6pPr>
            <a:lvl7pPr marL="3141490" indent="-241653" eaLnBrk="0" fontAlgn="base" hangingPunct="0">
              <a:spcBef>
                <a:spcPct val="30000"/>
              </a:spcBef>
              <a:spcAft>
                <a:spcPct val="0"/>
              </a:spcAft>
              <a:defRPr sz="1300">
                <a:solidFill>
                  <a:schemeClr val="tx1"/>
                </a:solidFill>
                <a:latin typeface="Arial" charset="0"/>
                <a:ea typeface="ＭＳ Ｐゴシック" pitchFamily="34" charset="-128"/>
              </a:defRPr>
            </a:lvl7pPr>
            <a:lvl8pPr marL="3624796" indent="-241653" eaLnBrk="0" fontAlgn="base" hangingPunct="0">
              <a:spcBef>
                <a:spcPct val="30000"/>
              </a:spcBef>
              <a:spcAft>
                <a:spcPct val="0"/>
              </a:spcAft>
              <a:defRPr sz="1300">
                <a:solidFill>
                  <a:schemeClr val="tx1"/>
                </a:solidFill>
                <a:latin typeface="Arial" charset="0"/>
                <a:ea typeface="ＭＳ Ｐゴシック" pitchFamily="34" charset="-128"/>
              </a:defRPr>
            </a:lvl8pPr>
            <a:lvl9pPr marL="4108102" indent="-241653" eaLnBrk="0" fontAlgn="base" hangingPunct="0">
              <a:spcBef>
                <a:spcPct val="30000"/>
              </a:spcBef>
              <a:spcAft>
                <a:spcPct val="0"/>
              </a:spcAft>
              <a:defRPr sz="1300">
                <a:solidFill>
                  <a:schemeClr val="tx1"/>
                </a:solidFill>
                <a:latin typeface="Arial" charset="0"/>
                <a:ea typeface="ＭＳ Ｐゴシック" pitchFamily="34" charset="-128"/>
              </a:defRPr>
            </a:lvl9pPr>
          </a:lstStyle>
          <a:p>
            <a:pPr>
              <a:spcBef>
                <a:spcPct val="0"/>
              </a:spcBef>
            </a:pPr>
            <a:fld id="{F57A65D9-D2E3-42D0-8444-D96FE9C0FFF7}" type="slidenum">
              <a:rPr lang="en-US" altLang="en-US">
                <a:solidFill>
                  <a:srgbClr val="000000"/>
                </a:solidFill>
              </a:rPr>
              <a:pPr>
                <a:spcBef>
                  <a:spcPct val="0"/>
                </a:spcBef>
              </a:pPr>
              <a:t>53</a:t>
            </a:fld>
            <a:endParaRPr lang="en-US" altLang="en-US">
              <a:solidFill>
                <a:srgbClr val="000000"/>
              </a:solidFill>
            </a:endParaRPr>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5000"/>
              </a:lnSpc>
              <a:spcAft>
                <a:spcPts val="634"/>
              </a:spcAft>
            </a:pPr>
            <a:r>
              <a:rPr lang="en-US" altLang="en-US" sz="1500">
                <a:ea typeface="ＭＳ Ｐゴシック" pitchFamily="34" charset="-128"/>
              </a:rPr>
              <a:t>Soil Health Cropping Systems are good for the economy…environment….they are great for the very air we breathe …and best of all they are doable!  </a:t>
            </a:r>
          </a:p>
          <a:p>
            <a:pPr>
              <a:lnSpc>
                <a:spcPct val="105000"/>
              </a:lnSpc>
              <a:spcAft>
                <a:spcPts val="634"/>
              </a:spcAft>
            </a:pPr>
            <a:r>
              <a:rPr lang="en-US" altLang="en-US" sz="1500">
                <a:ea typeface="ＭＳ Ｐゴシック" pitchFamily="34" charset="-128"/>
              </a:rPr>
              <a:t>Time is now, if we are to capture the potential! </a:t>
            </a:r>
          </a:p>
        </p:txBody>
      </p:sp>
    </p:spTree>
    <p:extLst>
      <p:ext uri="{BB962C8B-B14F-4D97-AF65-F5344CB8AC3E}">
        <p14:creationId xmlns:p14="http://schemas.microsoft.com/office/powerpoint/2010/main" val="2830215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165E7A4-D7FC-406D-AA6F-B5B295FC5C84}" type="slidenum">
              <a:rPr lang="en-US" altLang="en-US" smtClean="0">
                <a:solidFill>
                  <a:srgbClr val="000000"/>
                </a:solidFill>
              </a:rPr>
              <a:pPr>
                <a:spcBef>
                  <a:spcPct val="0"/>
                </a:spcBef>
              </a:pPr>
              <a:t>6</a:t>
            </a:fld>
            <a:endParaRPr lang="en-US" altLang="en-US">
              <a:solidFill>
                <a:srgbClr val="000000"/>
              </a:solidFill>
            </a:endParaRPr>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buFont typeface="Arial"/>
              <a:buChar char="•"/>
            </a:pPr>
            <a:r>
              <a:rPr lang="en-US" altLang="en-US">
                <a:solidFill>
                  <a:srgbClr val="FFFF00"/>
                </a:solidFill>
                <a:latin typeface="Arial"/>
                <a:ea typeface="ＭＳ Ｐゴシック"/>
                <a:cs typeface="Arial"/>
              </a:rPr>
              <a:t>These photos need to be localized to local conditions, they will need to be the same ones used on slide 10, 19, 26, and 28 </a:t>
            </a:r>
            <a:endParaRPr lang="en-US">
              <a:latin typeface="Arial"/>
              <a:ea typeface="ＭＳ Ｐゴシック"/>
              <a:cs typeface="Arial"/>
            </a:endParaRPr>
          </a:p>
          <a:p>
            <a:pPr marL="171450" indent="-171450" eaLnBrk="1" hangingPunct="1">
              <a:buFont typeface="Arial"/>
              <a:buChar char="•"/>
            </a:pPr>
            <a:r>
              <a:rPr lang="en-US" altLang="en-US">
                <a:solidFill>
                  <a:srgbClr val="FFFF00"/>
                </a:solidFill>
                <a:latin typeface="Arial"/>
                <a:ea typeface="ＭＳ Ｐゴシック"/>
                <a:cs typeface="Arial"/>
              </a:rPr>
              <a:t>**substitute pictures of relevant practices for you region.</a:t>
            </a:r>
          </a:p>
          <a:p>
            <a:pPr marL="171450" indent="-171450" eaLnBrk="1" hangingPunct="1">
              <a:buFont typeface="Arial"/>
              <a:buChar char="•"/>
            </a:pPr>
            <a:r>
              <a:rPr lang="en-US" altLang="en-US">
                <a:solidFill>
                  <a:srgbClr val="FFFF00"/>
                </a:solidFill>
                <a:latin typeface="Arial"/>
                <a:ea typeface="ＭＳ Ｐゴシック"/>
                <a:cs typeface="Arial"/>
              </a:rPr>
              <a:t>Improving soil function is about optimizing and understanding all aspects of the conservation cropping system such that soil health is the central focus with every operation.  Each practice should complement and enhance the others of the system.</a:t>
            </a:r>
          </a:p>
          <a:p>
            <a:pPr marL="171450" indent="-171450" eaLnBrk="1" hangingPunct="1">
              <a:buFont typeface="Arial"/>
              <a:buChar char="•"/>
            </a:pPr>
            <a:r>
              <a:rPr lang="en-US" altLang="en-US">
                <a:solidFill>
                  <a:srgbClr val="FFFF00"/>
                </a:solidFill>
                <a:latin typeface="Arial"/>
                <a:ea typeface="ＭＳ Ｐゴシック"/>
                <a:cs typeface="Arial"/>
              </a:rPr>
              <a:t>Think of a Soil Health Management System as a collaboration of practices that have synergy.  Have</a:t>
            </a:r>
            <a:r>
              <a:rPr lang="en-US" altLang="en-US" baseline="0">
                <a:solidFill>
                  <a:srgbClr val="FFFF00"/>
                </a:solidFill>
                <a:latin typeface="Arial"/>
                <a:ea typeface="ＭＳ Ｐゴシック"/>
                <a:cs typeface="Arial"/>
              </a:rPr>
              <a:t> an in depth class discussion on the difference between each single practice and how to integrate them into a SH system.</a:t>
            </a:r>
          </a:p>
          <a:p>
            <a:pPr marL="171450" indent="-171450" eaLnBrk="1" hangingPunct="1">
              <a:buFont typeface="Arial"/>
              <a:buChar char="•"/>
            </a:pPr>
            <a:r>
              <a:rPr lang="en-US" altLang="en-US" baseline="0">
                <a:solidFill>
                  <a:srgbClr val="FFFF00"/>
                </a:solidFill>
                <a:latin typeface="Arial"/>
                <a:ea typeface="ＭＳ Ｐゴシック"/>
                <a:cs typeface="Arial"/>
              </a:rPr>
              <a:t>Quality No-till vs No-till…Adapted Nutrient Management vs Nutrient Management and so on for each.</a:t>
            </a:r>
            <a:endParaRPr lang="en-US" altLang="en-US">
              <a:solidFill>
                <a:srgbClr val="FFFF00"/>
              </a:solidFill>
              <a:latin typeface="Arial"/>
              <a:ea typeface="ＭＳ Ｐゴシック"/>
              <a:cs typeface="Arial"/>
            </a:endParaRPr>
          </a:p>
        </p:txBody>
      </p:sp>
    </p:spTree>
    <p:extLst>
      <p:ext uri="{BB962C8B-B14F-4D97-AF65-F5344CB8AC3E}">
        <p14:creationId xmlns:p14="http://schemas.microsoft.com/office/powerpoint/2010/main" val="664935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E165E7A4-D7FC-406D-AA6F-B5B295FC5C84}" type="slidenum">
              <a:rPr lang="en-US" altLang="en-US" smtClean="0">
                <a:solidFill>
                  <a:srgbClr val="000000"/>
                </a:solidFill>
              </a:rPr>
              <a:pPr>
                <a:spcBef>
                  <a:spcPct val="0"/>
                </a:spcBef>
              </a:pPr>
              <a:t>7</a:t>
            </a:fld>
            <a:endParaRPr lang="en-US" altLang="en-US">
              <a:solidFill>
                <a:srgbClr val="000000"/>
              </a:solidFill>
            </a:endParaRPr>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xfrm>
            <a:off x="568960" y="4562775"/>
            <a:ext cx="5852160" cy="432054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5000"/>
              </a:lnSpc>
              <a:spcAft>
                <a:spcPts val="634"/>
              </a:spcAft>
            </a:pPr>
            <a:r>
              <a:rPr lang="en-US" altLang="en-US" sz="1500">
                <a:latin typeface="Arial" panose="020B0604020202020204" pitchFamily="34" charset="0"/>
                <a:ea typeface="ＭＳ Ｐゴシック" panose="020B0600070205080204" pitchFamily="34" charset="-128"/>
              </a:rPr>
              <a:t>This  is highlighting </a:t>
            </a:r>
            <a:r>
              <a:rPr lang="en-US" altLang="en-US" sz="1500" err="1">
                <a:latin typeface="Arial" panose="020B0604020202020204" pitchFamily="34" charset="0"/>
                <a:ea typeface="ＭＳ Ｐゴシック" panose="020B0600070205080204" pitchFamily="34" charset="-128"/>
              </a:rPr>
              <a:t>notill</a:t>
            </a:r>
            <a:r>
              <a:rPr lang="en-US" altLang="en-US" sz="1500">
                <a:latin typeface="Arial" panose="020B0604020202020204" pitchFamily="34" charset="0"/>
                <a:ea typeface="ＭＳ Ｐゴシック" panose="020B0600070205080204" pitchFamily="34" charset="-128"/>
              </a:rPr>
              <a:t> :</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This photo can be adapted to localize conditions</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So lets discuss what we mean by-Quality No-till vs No-till…You may have heard several negative references to no-till (ask the class for examples).  In many cases, poor results stem from mismanagement or a lack of understanding of changes needed in equipment, nutrient management or pest management.  Lets review and discuss a few of the key points (many of which we may have discussed this week)</a:t>
            </a:r>
          </a:p>
        </p:txBody>
      </p:sp>
    </p:spTree>
    <p:extLst>
      <p:ext uri="{BB962C8B-B14F-4D97-AF65-F5344CB8AC3E}">
        <p14:creationId xmlns:p14="http://schemas.microsoft.com/office/powerpoint/2010/main" val="3811864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9A17EE98-C297-4782-9D71-E4DBA22480E7}" type="slidenum">
              <a:rPr lang="en-US" altLang="en-US">
                <a:solidFill>
                  <a:srgbClr val="000000"/>
                </a:solidFill>
              </a:rPr>
              <a:pPr>
                <a:spcBef>
                  <a:spcPct val="0"/>
                </a:spcBef>
              </a:pPr>
              <a:t>8</a:t>
            </a:fld>
            <a:endParaRPr lang="en-US" altLang="en-US">
              <a:solidFill>
                <a:srgbClr val="000000"/>
              </a:solidFill>
            </a:endParaRPr>
          </a:p>
        </p:txBody>
      </p:sp>
      <p:sp>
        <p:nvSpPr>
          <p:cNvPr id="300035" name="Rectangle 2"/>
          <p:cNvSpPr>
            <a:spLocks noGrp="1" noRot="1" noChangeAspect="1" noChangeArrowheads="1" noTextEdit="1"/>
          </p:cNvSpPr>
          <p:nvPr>
            <p:ph type="sldImg"/>
          </p:nvPr>
        </p:nvSpPr>
        <p:spPr>
          <a:ln/>
        </p:spPr>
      </p:sp>
      <p:sp>
        <p:nvSpPr>
          <p:cNvPr id="300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5000"/>
              </a:lnSpc>
              <a:spcAft>
                <a:spcPts val="634"/>
              </a:spcAft>
            </a:pPr>
            <a:r>
              <a:rPr lang="en-US" altLang="en-US" sz="1500">
                <a:latin typeface="Arial" panose="020B0604020202020204" pitchFamily="34" charset="0"/>
                <a:ea typeface="ＭＳ Ｐゴシック" panose="020B0600070205080204" pitchFamily="34" charset="-128"/>
              </a:rPr>
              <a:t>Quality No-Till goes beyond the minimum criteria in the practice standard </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Definition: “Limiting soil disturbance to manage the amount, orientation and distribution of crop and plant residue on the soil surface year round”</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Criteria: no burning of residue, uniformly distributed, no full-width tillage, etc.</a:t>
            </a:r>
          </a:p>
          <a:p>
            <a:pPr>
              <a:lnSpc>
                <a:spcPct val="105000"/>
              </a:lnSpc>
              <a:spcAft>
                <a:spcPts val="634"/>
              </a:spcAft>
            </a:pPr>
            <a:endParaRPr lang="en-US" altLang="en-US" sz="1500">
              <a:latin typeface="Arial" panose="020B0604020202020204" pitchFamily="34" charset="0"/>
              <a:ea typeface="ＭＳ Ｐゴシック" panose="020B0600070205080204" pitchFamily="34" charset="-128"/>
            </a:endParaRP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Need to include Planter set up to obtain near perfect stands.  </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Unfortunately, few planters are tuned to the level of perfection which is needed to achieve these capabilities. </a:t>
            </a:r>
          </a:p>
          <a:p>
            <a:pPr>
              <a:lnSpc>
                <a:spcPct val="105000"/>
              </a:lnSpc>
              <a:spcAft>
                <a:spcPts val="634"/>
              </a:spcAft>
            </a:pPr>
            <a:r>
              <a:rPr lang="en-US" altLang="en-US" sz="1500">
                <a:latin typeface="Arial" panose="020B0604020202020204" pitchFamily="34" charset="0"/>
                <a:ea typeface="ＭＳ Ｐゴシック" panose="020B0600070205080204" pitchFamily="34" charset="-128"/>
              </a:rPr>
              <a:t>One of the best times to go through a planter is in the summer when a post emergence stand evaluation, or ear count diagnosis has been made.  By waiting until late winter, farmers run the risk that parts are on back order.</a:t>
            </a:r>
          </a:p>
        </p:txBody>
      </p:sp>
    </p:spTree>
    <p:extLst>
      <p:ext uri="{BB962C8B-B14F-4D97-AF65-F5344CB8AC3E}">
        <p14:creationId xmlns:p14="http://schemas.microsoft.com/office/powerpoint/2010/main" val="3341347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Slide Image Placeholder 1"/>
          <p:cNvSpPr>
            <a:spLocks noGrp="1" noRot="1" noChangeAspect="1" noTextEdit="1"/>
          </p:cNvSpPr>
          <p:nvPr>
            <p:ph type="sldImg"/>
          </p:nvPr>
        </p:nvSpPr>
        <p:spPr>
          <a:ln/>
        </p:spPr>
      </p:sp>
      <p:sp>
        <p:nvSpPr>
          <p:cNvPr id="303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500">
                <a:latin typeface="Arial" panose="020B0604020202020204" pitchFamily="34" charset="0"/>
                <a:ea typeface="ＭＳ Ｐゴシック" panose="020B0600070205080204" pitchFamily="34" charset="-128"/>
              </a:rPr>
              <a:t>No matter the system the goals are the same…every seed emerging the same day. To accomplish this, every seed needs to be placed at the same depth, at the same spacing and in the same environment.  Discuss what uneven emergence does to yield potential in crops like corn.  Discuss how the temp &amp; moisture are more different at different depths in no-till than in a full width tillage system, thus the importance of depth is greater.  </a:t>
            </a:r>
          </a:p>
        </p:txBody>
      </p:sp>
      <p:sp>
        <p:nvSpPr>
          <p:cNvPr id="303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ECD3D712-7B80-47E2-9DA4-845AED479888}" type="slidenum">
              <a:rPr lang="en-US" altLang="en-US">
                <a:solidFill>
                  <a:srgbClr val="000000"/>
                </a:solidFill>
              </a:rPr>
              <a:pPr>
                <a:spcBef>
                  <a:spcPct val="0"/>
                </a:spcBef>
              </a:pPr>
              <a:t>9</a:t>
            </a:fld>
            <a:endParaRPr lang="en-US" altLang="en-US">
              <a:solidFill>
                <a:srgbClr val="000000"/>
              </a:solidFill>
            </a:endParaRPr>
          </a:p>
        </p:txBody>
      </p:sp>
    </p:spTree>
    <p:extLst>
      <p:ext uri="{BB962C8B-B14F-4D97-AF65-F5344CB8AC3E}">
        <p14:creationId xmlns:p14="http://schemas.microsoft.com/office/powerpoint/2010/main" val="554879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a:t>READ NOTES CAREFULLY!!!!</a:t>
            </a:r>
          </a:p>
          <a:p>
            <a:r>
              <a:rPr lang="en-US" sz="1200" b="0"/>
              <a:t>This slide is of a yield study showing an 8.9 </a:t>
            </a:r>
            <a:r>
              <a:rPr lang="en-US" sz="1200" b="0" err="1"/>
              <a:t>bu</a:t>
            </a:r>
            <a:r>
              <a:rPr lang="en-US" sz="1200" b="0"/>
              <a:t> yield loss due to uneven emergence, each day shows a change in corn ear sized the day represents each day of emergence.  So on all the corn plants should have emerged together on day one, however they emerged over 4 days with delayed emergence due to planter issues.    PAY ATTENTION TO SOIL CONDITIONS, SPEED AND DEPTH. </a:t>
            </a:r>
          </a:p>
          <a:p>
            <a:r>
              <a:rPr lang="en-US" sz="1200" b="0"/>
              <a:t>If every seed can’t get planted on the same depth its going to emerge at different rates and that means changes in yield.  So we don’t want to be ok with “well it was not that great a stand but I guess that’ what we have to live with it,” that’s not ok.  We have technology available today that we absolutely can have every seed emerge the same day to optimize yield from esp. corn.  That’s an example of a few key items in the previous slides that can make or break the difference between quality </a:t>
            </a:r>
            <a:r>
              <a:rPr lang="en-US" sz="1200" b="0" err="1"/>
              <a:t>notill</a:t>
            </a:r>
            <a:r>
              <a:rPr lang="en-US" sz="1200" b="0"/>
              <a:t> or just </a:t>
            </a:r>
            <a:r>
              <a:rPr lang="en-US" sz="1200" b="0" err="1"/>
              <a:t>notill</a:t>
            </a:r>
            <a:r>
              <a:rPr lang="en-US" sz="1200" b="0"/>
              <a:t>.  When I hear the word </a:t>
            </a:r>
            <a:r>
              <a:rPr lang="en-US" sz="1200" b="0" err="1"/>
              <a:t>notill</a:t>
            </a:r>
            <a:r>
              <a:rPr lang="en-US" sz="1200" b="0"/>
              <a:t> we don’t’ want to hear them talk about </a:t>
            </a:r>
            <a:r>
              <a:rPr lang="en-US" sz="1200" b="0" err="1"/>
              <a:t>notill</a:t>
            </a:r>
            <a:r>
              <a:rPr lang="en-US" sz="1200" b="0"/>
              <a:t> just being a thing.  It is a very intricate system that we have management and technology capability available to make </a:t>
            </a:r>
            <a:r>
              <a:rPr lang="en-US" sz="1200" b="0" err="1"/>
              <a:t>notill</a:t>
            </a:r>
            <a:r>
              <a:rPr lang="en-US" sz="1200" b="0"/>
              <a:t> function in any environment.  </a:t>
            </a:r>
          </a:p>
        </p:txBody>
      </p:sp>
      <p:sp>
        <p:nvSpPr>
          <p:cNvPr id="4" name="Slide Number Placeholder 3"/>
          <p:cNvSpPr>
            <a:spLocks noGrp="1"/>
          </p:cNvSpPr>
          <p:nvPr>
            <p:ph type="sldNum" sz="quarter" idx="5"/>
          </p:nvPr>
        </p:nvSpPr>
        <p:spPr/>
        <p:txBody>
          <a:bodyPr/>
          <a:lstStyle/>
          <a:p>
            <a:fld id="{D8BD3564-BA70-487D-809A-030C0B32E9FE}" type="slidenum">
              <a:rPr lang="en-US" smtClean="0"/>
              <a:t>10</a:t>
            </a:fld>
            <a:endParaRPr lang="en-US"/>
          </a:p>
        </p:txBody>
      </p:sp>
    </p:spTree>
    <p:extLst>
      <p:ext uri="{BB962C8B-B14F-4D97-AF65-F5344CB8AC3E}">
        <p14:creationId xmlns:p14="http://schemas.microsoft.com/office/powerpoint/2010/main" val="3384771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00529D"/>
                </a:solidFill>
              </a:defRPr>
            </a:lvl1pPr>
            <a:lvl2pPr>
              <a:defRPr>
                <a:solidFill>
                  <a:schemeClr val="bg2">
                    <a:lumMod val="25000"/>
                  </a:schemeClr>
                </a:solidFill>
              </a:defRPr>
            </a:lvl2pPr>
            <a:lvl3pPr>
              <a:defRPr sz="2200">
                <a:solidFill>
                  <a:srgbClr val="005941"/>
                </a:solidFill>
              </a:defRPr>
            </a:lvl3p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3668390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221971"/>
            <a:ext cx="3886200" cy="4954992"/>
          </a:xfrm>
        </p:spPr>
        <p:txBody>
          <a:body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221971"/>
            <a:ext cx="3886200" cy="4954992"/>
          </a:xfrm>
        </p:spPr>
        <p:txBody>
          <a:bodyPr/>
          <a:lstStyle/>
          <a:p>
            <a:pPr lvl="0"/>
            <a:r>
              <a:rPr lang="en-US"/>
              <a:t>Edit Master text styles</a:t>
            </a:r>
          </a:p>
          <a:p>
            <a:pPr lvl="1"/>
            <a:r>
              <a:rPr lang="en-US"/>
              <a:t>Second level</a:t>
            </a:r>
          </a:p>
          <a:p>
            <a:pPr lvl="2"/>
            <a:r>
              <a:rPr lang="en-US"/>
              <a:t>Third level</a:t>
            </a:r>
          </a:p>
        </p:txBody>
      </p:sp>
      <p:sp>
        <p:nvSpPr>
          <p:cNvPr id="6" name="Footer Placeholder 5"/>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1715699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117167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3085049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ONLY - No Footers">
    <p:spTree>
      <p:nvGrpSpPr>
        <p:cNvPr id="1" name=""/>
        <p:cNvGrpSpPr/>
        <p:nvPr/>
      </p:nvGrpSpPr>
      <p:grpSpPr>
        <a:xfrm>
          <a:off x="0" y="0"/>
          <a:ext cx="0" cy="0"/>
          <a:chOff x="0" y="0"/>
          <a:chExt cx="0" cy="0"/>
        </a:xfrm>
      </p:grpSpPr>
      <p:pic>
        <p:nvPicPr>
          <p:cNvPr id="18" name="Picture 17" descr="A close up of a sign&#10;&#10;Description generated with very high confidence">
            <a:extLst>
              <a:ext uri="{FF2B5EF4-FFF2-40B4-BE49-F238E27FC236}">
                <a16:creationId xmlns:a16="http://schemas.microsoft.com/office/drawing/2014/main" id="{85F65AAF-E482-4A31-8B71-F4F9BBEC69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6255" y="149564"/>
            <a:ext cx="1371600" cy="531473"/>
          </a:xfrm>
          <a:prstGeom prst="rect">
            <a:avLst/>
          </a:prstGeom>
        </p:spPr>
      </p:pic>
      <p:sp>
        <p:nvSpPr>
          <p:cNvPr id="2" name="TextBox 1">
            <a:extLst>
              <a:ext uri="{FF2B5EF4-FFF2-40B4-BE49-F238E27FC236}">
                <a16:creationId xmlns:a16="http://schemas.microsoft.com/office/drawing/2014/main" id="{66699546-45CA-410E-BED6-5197E60F76AC}"/>
              </a:ext>
            </a:extLst>
          </p:cNvPr>
          <p:cNvSpPr txBox="1"/>
          <p:nvPr userDrawn="1"/>
        </p:nvSpPr>
        <p:spPr>
          <a:xfrm>
            <a:off x="8055096" y="6275157"/>
            <a:ext cx="1005142" cy="582843"/>
          </a:xfrm>
          <a:prstGeom prst="rect">
            <a:avLst/>
          </a:prstGeom>
          <a:solidFill>
            <a:schemeClr val="bg1">
              <a:lumMod val="95000"/>
            </a:schemeClr>
          </a:solidFill>
        </p:spPr>
        <p:txBody>
          <a:bodyPr wrap="square" rtlCol="0">
            <a:spAutoFit/>
          </a:bodyPr>
          <a:lstStyle/>
          <a:p>
            <a:endParaRPr lang="en-US"/>
          </a:p>
        </p:txBody>
      </p:sp>
      <p:sp>
        <p:nvSpPr>
          <p:cNvPr id="6" name="TextBox 5">
            <a:extLst>
              <a:ext uri="{FF2B5EF4-FFF2-40B4-BE49-F238E27FC236}">
                <a16:creationId xmlns:a16="http://schemas.microsoft.com/office/drawing/2014/main" id="{CD291F5E-2860-4BC7-9B69-48C0F89E213D}"/>
              </a:ext>
            </a:extLst>
          </p:cNvPr>
          <p:cNvSpPr txBox="1"/>
          <p:nvPr userDrawn="1"/>
        </p:nvSpPr>
        <p:spPr>
          <a:xfrm>
            <a:off x="83762" y="6275156"/>
            <a:ext cx="3022406" cy="582843"/>
          </a:xfrm>
          <a:prstGeom prst="rect">
            <a:avLst/>
          </a:prstGeom>
          <a:solidFill>
            <a:schemeClr val="bg1">
              <a:lumMod val="95000"/>
            </a:schemeClr>
          </a:solidFill>
        </p:spPr>
        <p:txBody>
          <a:bodyPr wrap="square" rtlCol="0">
            <a:spAutoFit/>
          </a:bodyPr>
          <a:lstStyle/>
          <a:p>
            <a:endParaRPr lang="en-US"/>
          </a:p>
        </p:txBody>
      </p:sp>
      <p:pic>
        <p:nvPicPr>
          <p:cNvPr id="4" name="Picture 3">
            <a:extLst>
              <a:ext uri="{FF2B5EF4-FFF2-40B4-BE49-F238E27FC236}">
                <a16:creationId xmlns:a16="http://schemas.microsoft.com/office/drawing/2014/main" id="{0C998A89-E1B6-4997-A974-1219336F920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368204" y="1143000"/>
            <a:ext cx="4572000" cy="4572000"/>
          </a:xfrm>
          <a:prstGeom prst="round2DiagRect">
            <a:avLst>
              <a:gd name="adj1" fmla="val 0"/>
              <a:gd name="adj2" fmla="val 11132"/>
            </a:avLst>
          </a:prstGeom>
          <a:ln w="88900" cap="sq">
            <a:solidFill>
              <a:srgbClr val="001333"/>
            </a:solidFill>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107575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NRCS | SHD | Strategizing &amp; Implementing a SHMS | v3.0</a:t>
            </a:r>
          </a:p>
        </p:txBody>
      </p:sp>
      <p:sp>
        <p:nvSpPr>
          <p:cNvPr id="7" name="Slide Number Placeholder 6"/>
          <p:cNvSpPr>
            <a:spLocks noGrp="1"/>
          </p:cNvSpPr>
          <p:nvPr>
            <p:ph type="sldNum" sz="quarter" idx="12"/>
          </p:nvPr>
        </p:nvSpPr>
        <p:spPr/>
        <p:txBody>
          <a:bodyPr/>
          <a:lstStyle/>
          <a:p>
            <a:fld id="{862D11B8-E811-4B47-AE73-F93BD380F818}" type="slidenum">
              <a:rPr lang="en-US" smtClean="0"/>
              <a:t>‹#›</a:t>
            </a:fld>
            <a:endParaRPr lang="en-US"/>
          </a:p>
        </p:txBody>
      </p:sp>
    </p:spTree>
    <p:extLst>
      <p:ext uri="{BB962C8B-B14F-4D97-AF65-F5344CB8AC3E}">
        <p14:creationId xmlns:p14="http://schemas.microsoft.com/office/powerpoint/2010/main" val="494809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ED2494EF-8BD7-44CA-B6A9-995F58D01600}" type="slidenum">
              <a:rPr lang="en-US"/>
              <a:pPr/>
              <a:t>‹#›</a:t>
            </a:fld>
            <a:endParaRPr lang="en-US"/>
          </a:p>
        </p:txBody>
      </p:sp>
    </p:spTree>
    <p:extLst>
      <p:ext uri="{BB962C8B-B14F-4D97-AF65-F5344CB8AC3E}">
        <p14:creationId xmlns:p14="http://schemas.microsoft.com/office/powerpoint/2010/main" val="1104717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95549" y="5946"/>
            <a:ext cx="6719801" cy="84279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239752"/>
            <a:ext cx="7886700" cy="50298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0" y="6492875"/>
            <a:ext cx="3200400" cy="365125"/>
          </a:xfrm>
          <a:prstGeom prst="rect">
            <a:avLst/>
          </a:prstGeom>
        </p:spPr>
        <p:txBody>
          <a:bodyPr vert="horz" lIns="91440" tIns="45720" rIns="91440" bIns="45720" rtlCol="0" anchor="ctr"/>
          <a:lstStyle>
            <a:lvl1pPr algn="ctr">
              <a:defRPr sz="1000">
                <a:solidFill>
                  <a:schemeClr val="bg2">
                    <a:lumMod val="25000"/>
                  </a:schemeClr>
                </a:solidFill>
              </a:defRPr>
            </a:lvl1pPr>
          </a:lstStyle>
          <a:p>
            <a:r>
              <a:rPr lang="en-US"/>
              <a:t>NRCS | SHD | Strategizing &amp; Implementing a SHMS | v3.0</a:t>
            </a:r>
          </a:p>
        </p:txBody>
      </p:sp>
      <p:sp>
        <p:nvSpPr>
          <p:cNvPr id="7" name="TextBox 6">
            <a:extLst>
              <a:ext uri="{FF2B5EF4-FFF2-40B4-BE49-F238E27FC236}">
                <a16:creationId xmlns:a16="http://schemas.microsoft.com/office/drawing/2014/main" id="{EE54A740-5D66-40FB-9545-E0AA01A6DB9F}"/>
              </a:ext>
            </a:extLst>
          </p:cNvPr>
          <p:cNvSpPr txBox="1"/>
          <p:nvPr userDrawn="1"/>
        </p:nvSpPr>
        <p:spPr>
          <a:xfrm>
            <a:off x="8271163" y="6475382"/>
            <a:ext cx="872837" cy="400110"/>
          </a:xfrm>
          <a:prstGeom prst="rect">
            <a:avLst/>
          </a:prstGeom>
          <a:noFill/>
        </p:spPr>
        <p:txBody>
          <a:bodyPr wrap="square" rtlCol="0">
            <a:spAutoFit/>
          </a:bodyPr>
          <a:lstStyle/>
          <a:p>
            <a:pPr algn="ctr"/>
            <a:r>
              <a:rPr lang="en-US" sz="1000">
                <a:solidFill>
                  <a:schemeClr val="bg2">
                    <a:lumMod val="25000"/>
                  </a:schemeClr>
                </a:solidFill>
              </a:rPr>
              <a:t>Slide </a:t>
            </a:r>
            <a:fld id="{E996FD43-BCA5-469D-B59C-2DFD4B6E3EDA}" type="slidenum">
              <a:rPr lang="en-US" sz="1000" smtClean="0">
                <a:solidFill>
                  <a:schemeClr val="bg2">
                    <a:lumMod val="25000"/>
                  </a:schemeClr>
                </a:solidFill>
              </a:rPr>
              <a:pPr algn="ctr"/>
              <a:t>‹#›</a:t>
            </a:fld>
            <a:endParaRPr lang="en-US" sz="1000">
              <a:solidFill>
                <a:schemeClr val="bg2">
                  <a:lumMod val="25000"/>
                </a:schemeClr>
              </a:solidFill>
            </a:endParaRPr>
          </a:p>
          <a:p>
            <a:pPr algn="ctr"/>
            <a:fld id="{7EE9AD32-B6F4-47FF-900A-F28B7ECDAE06}" type="datetime12">
              <a:rPr lang="en-US" sz="1000" smtClean="0">
                <a:solidFill>
                  <a:schemeClr val="bg2">
                    <a:lumMod val="25000"/>
                  </a:schemeClr>
                </a:solidFill>
              </a:rPr>
              <a:t>2:06 PM</a:t>
            </a:fld>
            <a:r>
              <a:rPr lang="en-US" sz="1000">
                <a:solidFill>
                  <a:schemeClr val="bg2">
                    <a:lumMod val="25000"/>
                  </a:schemeClr>
                </a:solidFill>
              </a:rPr>
              <a:t>	</a:t>
            </a:r>
          </a:p>
        </p:txBody>
      </p:sp>
      <p:pic>
        <p:nvPicPr>
          <p:cNvPr id="9" name="Picture 8" descr="A close up of a sign&#10;&#10;Description generated with very high confidence">
            <a:extLst>
              <a:ext uri="{FF2B5EF4-FFF2-40B4-BE49-F238E27FC236}">
                <a16:creationId xmlns:a16="http://schemas.microsoft.com/office/drawing/2014/main" id="{CE55D761-A6B0-4A26-95CE-A6B5BB0D0450}"/>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66255" y="149564"/>
            <a:ext cx="1371600" cy="531473"/>
          </a:xfrm>
          <a:prstGeom prst="rect">
            <a:avLst/>
          </a:prstGeom>
        </p:spPr>
      </p:pic>
    </p:spTree>
    <p:extLst>
      <p:ext uri="{BB962C8B-B14F-4D97-AF65-F5344CB8AC3E}">
        <p14:creationId xmlns:p14="http://schemas.microsoft.com/office/powerpoint/2010/main" val="3875141556"/>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6" r:id="rId3"/>
    <p:sldLayoutId id="2147483667" r:id="rId4"/>
    <p:sldLayoutId id="2147483661" r:id="rId5"/>
    <p:sldLayoutId id="2147483668" r:id="rId6"/>
    <p:sldLayoutId id="2147483670" r:id="rId7"/>
  </p:sldLayoutIdLst>
  <p:hf sldNum="0" hdr="0" dt="0"/>
  <p:txStyles>
    <p:title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jpeg"/><Relationship Id="rId7"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7.jpe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microsoft.com/office/2018/10/relationships/comments" Target="../comments/modernComment_40A_B0227858.xml"/><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39.jpeg"/><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video" Target="https://www.youtube.com/embed/UsXzXA1zOBk?feature=oembed" TargetMode="External"/><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microsoft.com/office/2018/10/relationships/comments" Target="../comments/modernComment_399_81278574.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53.jpeg"/></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57.jpeg"/></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59.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microsoft.com/office/2018/10/relationships/comments" Target="../comments/modernComment_1A1_425FED12.xml"/><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60.jpeg"/></Relationships>
</file>

<file path=ppt/slides/_rels/slide4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62.jpeg"/></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4.xml"/><Relationship Id="rId5" Type="http://schemas.openxmlformats.org/officeDocument/2006/relationships/image" Target="../media/image64.png"/><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image" Target="../media/image68.png"/><Relationship Id="rId5" Type="http://schemas.openxmlformats.org/officeDocument/2006/relationships/image" Target="../media/image67.jpeg"/><Relationship Id="rId4" Type="http://schemas.openxmlformats.org/officeDocument/2006/relationships/image" Target="../media/image66.jpeg"/></Relationships>
</file>

<file path=ppt/slides/_rels/slide4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image" Target="../media/image71.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image" Target="../media/image73.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openxmlformats.org/officeDocument/2006/relationships/image" Target="../media/image76.jpeg"/></Relationships>
</file>

<file path=ppt/slides/_rels/slide5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8.xml"/><Relationship Id="rId1" Type="http://schemas.openxmlformats.org/officeDocument/2006/relationships/slideLayout" Target="../slideLayouts/slideLayout4.xml"/><Relationship Id="rId4" Type="http://schemas.openxmlformats.org/officeDocument/2006/relationships/image" Target="../media/image78.jpeg"/></Relationships>
</file>

<file path=ppt/slides/_rels/slide5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98F3C-525E-46F1-B955-ACC21D81B431}"/>
              </a:ext>
            </a:extLst>
          </p:cNvPr>
          <p:cNvSpPr>
            <a:spLocks noGrp="1"/>
          </p:cNvSpPr>
          <p:nvPr>
            <p:ph type="ctrTitle" idx="4294967295"/>
          </p:nvPr>
        </p:nvSpPr>
        <p:spPr>
          <a:xfrm>
            <a:off x="5192009" y="3700804"/>
            <a:ext cx="3657600" cy="1436845"/>
          </a:xfrm>
        </p:spPr>
        <p:txBody>
          <a:bodyPr anchor="b">
            <a:normAutofit fontScale="90000"/>
          </a:bodyPr>
          <a:lstStyle/>
          <a:p>
            <a:pPr algn="l"/>
            <a:r>
              <a:rPr lang="en-US">
                <a:solidFill>
                  <a:schemeClr val="tx1"/>
                </a:solidFill>
              </a:rPr>
              <a:t>Strategizing for Ecological Management &amp; Implementing</a:t>
            </a:r>
            <a:r>
              <a:rPr lang="en-US" sz="2200">
                <a:solidFill>
                  <a:schemeClr val="tx1"/>
                </a:solidFill>
              </a:rPr>
              <a:t>         </a:t>
            </a:r>
            <a:r>
              <a:rPr lang="en-US">
                <a:solidFill>
                  <a:schemeClr val="tx1"/>
                </a:solidFill>
              </a:rPr>
              <a:t>a Soil Health Management System</a:t>
            </a:r>
            <a:br>
              <a:rPr lang="en-US">
                <a:solidFill>
                  <a:schemeClr val="tx1"/>
                </a:solidFill>
              </a:rPr>
            </a:br>
            <a:endParaRPr lang="en-US">
              <a:solidFill>
                <a:srgbClr val="00529D"/>
              </a:solidFill>
            </a:endParaRPr>
          </a:p>
        </p:txBody>
      </p:sp>
      <p:sp>
        <p:nvSpPr>
          <p:cNvPr id="3" name="TextBox 2">
            <a:extLst>
              <a:ext uri="{FF2B5EF4-FFF2-40B4-BE49-F238E27FC236}">
                <a16:creationId xmlns:a16="http://schemas.microsoft.com/office/drawing/2014/main" id="{83ADF2C1-CAC5-44EA-9AF3-424CBBF9D132}"/>
              </a:ext>
            </a:extLst>
          </p:cNvPr>
          <p:cNvSpPr txBox="1"/>
          <p:nvPr/>
        </p:nvSpPr>
        <p:spPr>
          <a:xfrm>
            <a:off x="5475119" y="5137649"/>
            <a:ext cx="3091379" cy="646331"/>
          </a:xfrm>
          <a:prstGeom prst="rect">
            <a:avLst/>
          </a:prstGeom>
          <a:noFill/>
        </p:spPr>
        <p:txBody>
          <a:bodyPr wrap="square" lIns="91440" tIns="45720" rIns="91440" bIns="45720" rtlCol="0" anchor="t">
            <a:spAutoFit/>
          </a:bodyPr>
          <a:lstStyle/>
          <a:p>
            <a:endParaRPr lang="en-US"/>
          </a:p>
          <a:p>
            <a:r>
              <a:rPr lang="en-US"/>
              <a:t>Soil Health Division</a:t>
            </a:r>
          </a:p>
        </p:txBody>
      </p:sp>
    </p:spTree>
    <p:extLst>
      <p:ext uri="{BB962C8B-B14F-4D97-AF65-F5344CB8AC3E}">
        <p14:creationId xmlns:p14="http://schemas.microsoft.com/office/powerpoint/2010/main" val="2876849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3B4753-4DAC-460F-A220-5DAB909B6139}"/>
              </a:ext>
            </a:extLst>
          </p:cNvPr>
          <p:cNvSpPr>
            <a:spLocks noGrp="1"/>
          </p:cNvSpPr>
          <p:nvPr>
            <p:ph idx="1"/>
          </p:nvPr>
        </p:nvSpPr>
        <p:spPr>
          <a:xfrm>
            <a:off x="3502378" y="2271889"/>
            <a:ext cx="7010400" cy="3867856"/>
          </a:xfrm>
        </p:spPr>
        <p:txBody>
          <a:bodyPr/>
          <a:lstStyle/>
          <a:p>
            <a:endParaRPr lang="en-US"/>
          </a:p>
        </p:txBody>
      </p:sp>
      <p:pic>
        <p:nvPicPr>
          <p:cNvPr id="1026" name="Picture 1" descr="image001">
            <a:extLst>
              <a:ext uri="{FF2B5EF4-FFF2-40B4-BE49-F238E27FC236}">
                <a16:creationId xmlns:a16="http://schemas.microsoft.com/office/drawing/2014/main" id="{528FEAB3-DA61-486E-8F80-89E59FDB2C3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20741" y="116094"/>
            <a:ext cx="4986837" cy="6625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31EFDB60-1CB0-BA88-49D7-182840354C96}"/>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3818463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athoway Combine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5875"/>
            <a:ext cx="9144000"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8B5F696B-4D75-49A7-9407-E034FD5B02F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19344" y="3993931"/>
            <a:ext cx="3363164" cy="2522373"/>
          </a:xfrm>
          <a:prstGeom prst="rect">
            <a:avLst/>
          </a:prstGeom>
          <a:ln w="15875">
            <a:solidFill>
              <a:schemeClr val="accent1"/>
            </a:solidFill>
          </a:ln>
        </p:spPr>
      </p:pic>
      <p:sp>
        <p:nvSpPr>
          <p:cNvPr id="101380" name="Text Box 4"/>
          <p:cNvSpPr txBox="1">
            <a:spLocks noChangeArrowheads="1"/>
          </p:cNvSpPr>
          <p:nvPr/>
        </p:nvSpPr>
        <p:spPr bwMode="auto">
          <a:xfrm>
            <a:off x="868362" y="533400"/>
            <a:ext cx="53498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0"/>
              </a:spcBef>
              <a:buNone/>
            </a:pPr>
            <a:r>
              <a:rPr lang="en-US" altLang="en-US" sz="4000" b="1">
                <a:latin typeface="+mn-lt"/>
                <a:ea typeface="+mj-ea"/>
                <a:cs typeface="+mj-cs"/>
              </a:rPr>
              <a:t>Spread the Weight!</a:t>
            </a:r>
          </a:p>
        </p:txBody>
      </p:sp>
      <p:sp>
        <p:nvSpPr>
          <p:cNvPr id="5" name="Text Box 4"/>
          <p:cNvSpPr txBox="1">
            <a:spLocks noChangeArrowheads="1"/>
          </p:cNvSpPr>
          <p:nvPr/>
        </p:nvSpPr>
        <p:spPr bwMode="auto">
          <a:xfrm>
            <a:off x="165538" y="5356472"/>
            <a:ext cx="3363165" cy="584775"/>
          </a:xfrm>
          <a:prstGeom prst="rect">
            <a:avLst/>
          </a:prstGeom>
          <a:solidFill>
            <a:srgbClr val="FFFFFF">
              <a:alpha val="41961"/>
            </a:srgbClr>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a:effectLst>
                  <a:outerShdw blurRad="38100" dist="38100" dir="2700000" algn="tl">
                    <a:srgbClr val="000000">
                      <a:alpha val="43137"/>
                    </a:srgbClr>
                  </a:outerShdw>
                </a:effectLst>
              </a:rPr>
              <a:t>Spread residue</a:t>
            </a:r>
          </a:p>
        </p:txBody>
      </p:sp>
      <p:sp>
        <p:nvSpPr>
          <p:cNvPr id="2" name="Footer Placeholder 1">
            <a:extLst>
              <a:ext uri="{FF2B5EF4-FFF2-40B4-BE49-F238E27FC236}">
                <a16:creationId xmlns:a16="http://schemas.microsoft.com/office/drawing/2014/main" id="{DB3A6E7F-7BB2-449C-A228-030835A65653}"/>
              </a:ext>
            </a:extLst>
          </p:cNvPr>
          <p:cNvSpPr>
            <a:spLocks noGrp="1"/>
          </p:cNvSpPr>
          <p:nvPr>
            <p:ph type="ftr" sz="quarter" idx="11"/>
          </p:nvPr>
        </p:nvSpPr>
        <p:spPr/>
        <p:txBody>
          <a:bodyPr/>
          <a:lstStyle/>
          <a:p>
            <a:r>
              <a:rPr lang="en-US"/>
              <a:t>NRCS | SHD | Strategizing &amp; Implementing a SHMS | v3.0</a:t>
            </a:r>
          </a:p>
        </p:txBody>
      </p:sp>
      <p:pic>
        <p:nvPicPr>
          <p:cNvPr id="6" name="Picture 5">
            <a:extLst>
              <a:ext uri="{FF2B5EF4-FFF2-40B4-BE49-F238E27FC236}">
                <a16:creationId xmlns:a16="http://schemas.microsoft.com/office/drawing/2014/main" id="{ECE2D3B5-F447-4475-945B-A4DC7DD3EA6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572000" y="1179731"/>
            <a:ext cx="4510508" cy="2674882"/>
          </a:xfrm>
          <a:prstGeom prst="rect">
            <a:avLst/>
          </a:prstGeom>
          <a:ln w="15875">
            <a:solidFill>
              <a:schemeClr val="accent1"/>
            </a:solidFill>
          </a:ln>
        </p:spPr>
      </p:pic>
    </p:spTree>
    <p:extLst>
      <p:ext uri="{BB962C8B-B14F-4D97-AF65-F5344CB8AC3E}">
        <p14:creationId xmlns:p14="http://schemas.microsoft.com/office/powerpoint/2010/main" val="198656060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101380">
                                            <p:txEl>
                                              <p:pRg st="0" end="0"/>
                                            </p:txEl>
                                          </p:spTgt>
                                        </p:tgtEl>
                                        <p:attrNameLst>
                                          <p:attrName>style.visibility</p:attrName>
                                        </p:attrNameLst>
                                      </p:cBhvr>
                                      <p:to>
                                        <p:strVal val="visible"/>
                                      </p:to>
                                    </p:set>
                                    <p:animEffect transition="in" filter="blinds(horizontal)">
                                      <p:cBhvr>
                                        <p:cTn id="7" dur="500"/>
                                        <p:tgtEl>
                                          <p:spTgt spid="101380">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blinds(horizontal)">
                                      <p:cBhvr>
                                        <p:cTn id="10" dur="5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bg/>
                                          </p:spTgt>
                                        </p:tgtEl>
                                        <p:attrNameLst>
                                          <p:attrName>style.visibility</p:attrName>
                                        </p:attrNameLst>
                                      </p:cBhvr>
                                      <p:to>
                                        <p:strVal val="visible"/>
                                      </p:to>
                                    </p:set>
                                    <p:animEffect transition="in" filter="fade">
                                      <p:cBhvr>
                                        <p:cTn id="20" dur="500"/>
                                        <p:tgtEl>
                                          <p:spTgt spid="5">
                                            <p:bg/>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Effect transition="in" filter="fade">
                                      <p:cBhvr>
                                        <p:cTn id="23" dur="500"/>
                                        <p:tgtEl>
                                          <p:spTgt spid="5">
                                            <p:txEl>
                                              <p:pRg st="0" end="0"/>
                                            </p:txEl>
                                          </p:spTgt>
                                        </p:tgtEl>
                                      </p:cBhvr>
                                    </p:animEffect>
                                  </p:childTnLst>
                                </p:cTn>
                              </p:par>
                            </p:childTnLst>
                          </p:cTn>
                        </p:par>
                        <p:par>
                          <p:cTn id="24" fill="hold">
                            <p:stCondLst>
                              <p:cond delay="500"/>
                            </p:stCondLst>
                            <p:childTnLst>
                              <p:par>
                                <p:cTn id="25" presetID="10" presetClass="entr" presetSubtype="0" fill="hold" nodeType="afterEffect">
                                  <p:stCondLst>
                                    <p:cond delay="100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4D3D850-2041-4B7C-AED9-54DA385B1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outdoor&#10;&#10;Description automatically generated">
            <a:extLst>
              <a:ext uri="{FF2B5EF4-FFF2-40B4-BE49-F238E27FC236}">
                <a16:creationId xmlns:a16="http://schemas.microsoft.com/office/drawing/2014/main" id="{7C6E9F01-BEF3-43FF-BEAE-E558FB384BED}"/>
              </a:ext>
            </a:extLst>
          </p:cNvPr>
          <p:cNvPicPr>
            <a:picLocks noChangeAspect="1"/>
          </p:cNvPicPr>
          <p:nvPr/>
        </p:nvPicPr>
        <p:blipFill rotWithShape="1">
          <a:blip r:embed="rId3">
            <a:extLst>
              <a:ext uri="{28A0092B-C50C-407E-A947-70E740481C1C}">
                <a14:useLocalDpi xmlns:a14="http://schemas.microsoft.com/office/drawing/2010/main" val="0"/>
              </a:ext>
            </a:extLst>
          </a:blip>
          <a:srcRect l="9105" r="40896"/>
          <a:stretch/>
        </p:blipFill>
        <p:spPr>
          <a:xfrm>
            <a:off x="20" y="10"/>
            <a:ext cx="4571980" cy="6857990"/>
          </a:xfrm>
          <a:prstGeom prst="rect">
            <a:avLst/>
          </a:prstGeom>
        </p:spPr>
      </p:pic>
      <p:pic>
        <p:nvPicPr>
          <p:cNvPr id="7" name="Picture 6" descr="A picture containing grass, outdoor, ground&#10;&#10;Description automatically generated">
            <a:extLst>
              <a:ext uri="{FF2B5EF4-FFF2-40B4-BE49-F238E27FC236}">
                <a16:creationId xmlns:a16="http://schemas.microsoft.com/office/drawing/2014/main" id="{A88AA521-9B77-49A3-B2F2-99F455C92DEA}"/>
              </a:ext>
            </a:extLst>
          </p:cNvPr>
          <p:cNvPicPr>
            <a:picLocks noChangeAspect="1"/>
          </p:cNvPicPr>
          <p:nvPr/>
        </p:nvPicPr>
        <p:blipFill rotWithShape="1">
          <a:blip r:embed="rId4">
            <a:extLst>
              <a:ext uri="{28A0092B-C50C-407E-A947-70E740481C1C}">
                <a14:useLocalDpi xmlns:a14="http://schemas.microsoft.com/office/drawing/2010/main" val="0"/>
              </a:ext>
            </a:extLst>
          </a:blip>
          <a:srcRect l="18013" r="31987"/>
          <a:stretch/>
        </p:blipFill>
        <p:spPr>
          <a:xfrm>
            <a:off x="4572000" y="10"/>
            <a:ext cx="4572000" cy="6857990"/>
          </a:xfrm>
          <a:prstGeom prst="rect">
            <a:avLst/>
          </a:prstGeom>
        </p:spPr>
      </p:pic>
      <p:sp>
        <p:nvSpPr>
          <p:cNvPr id="14" name="Rectangle 13">
            <a:extLst>
              <a:ext uri="{FF2B5EF4-FFF2-40B4-BE49-F238E27FC236}">
                <a16:creationId xmlns:a16="http://schemas.microsoft.com/office/drawing/2014/main" id="{B497CCB5-5FC2-473C-AFCC-2430CEF1D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885915" y="2164437"/>
            <a:ext cx="3372170" cy="25291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0E14B3C-1857-4A6F-959A-F5A887EA0EDF}"/>
              </a:ext>
            </a:extLst>
          </p:cNvPr>
          <p:cNvSpPr txBox="1"/>
          <p:nvPr/>
        </p:nvSpPr>
        <p:spPr>
          <a:xfrm>
            <a:off x="3215143" y="2761554"/>
            <a:ext cx="2713713" cy="1345720"/>
          </a:xfrm>
          <a:prstGeom prst="rect">
            <a:avLst/>
          </a:prstGeom>
          <a:noFill/>
        </p:spPr>
        <p:txBody>
          <a:bodyPr vert="horz" lIns="91440" tIns="45720" rIns="91440" bIns="45720" rtlCol="0" anchor="ctr">
            <a:normAutofit/>
          </a:bodyPr>
          <a:lstStyle/>
          <a:p>
            <a:pPr algn="ctr" defTabSz="914400">
              <a:lnSpc>
                <a:spcPct val="90000"/>
              </a:lnSpc>
              <a:spcBef>
                <a:spcPct val="0"/>
              </a:spcBef>
              <a:spcAft>
                <a:spcPts val="600"/>
              </a:spcAft>
            </a:pPr>
            <a:r>
              <a:rPr lang="en-US" sz="2400" kern="1200">
                <a:solidFill>
                  <a:srgbClr val="005941"/>
                </a:solidFill>
                <a:latin typeface="+mj-lt"/>
                <a:ea typeface="+mj-ea"/>
                <a:cs typeface="+mj-cs"/>
              </a:rPr>
              <a:t>Spread the </a:t>
            </a:r>
            <a:r>
              <a:rPr lang="en-US" sz="2400">
                <a:solidFill>
                  <a:srgbClr val="005941"/>
                </a:solidFill>
                <a:latin typeface="+mj-lt"/>
                <a:ea typeface="+mj-ea"/>
                <a:cs typeface="+mj-cs"/>
              </a:rPr>
              <a:t>Residue</a:t>
            </a:r>
            <a:r>
              <a:rPr lang="en-US" sz="2400" kern="1200">
                <a:solidFill>
                  <a:srgbClr val="005941"/>
                </a:solidFill>
                <a:latin typeface="+mj-lt"/>
                <a:ea typeface="+mj-ea"/>
                <a:cs typeface="+mj-cs"/>
              </a:rPr>
              <a:t>!</a:t>
            </a:r>
          </a:p>
        </p:txBody>
      </p:sp>
      <p:sp>
        <p:nvSpPr>
          <p:cNvPr id="16" name="Frame 15">
            <a:extLst>
              <a:ext uri="{FF2B5EF4-FFF2-40B4-BE49-F238E27FC236}">
                <a16:creationId xmlns:a16="http://schemas.microsoft.com/office/drawing/2014/main" id="{599C8C75-BFDF-44E7-A028-EEB5EDD58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447277" y="1835459"/>
            <a:ext cx="4249446" cy="3187083"/>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Footer Placeholder 1">
            <a:extLst>
              <a:ext uri="{FF2B5EF4-FFF2-40B4-BE49-F238E27FC236}">
                <a16:creationId xmlns:a16="http://schemas.microsoft.com/office/drawing/2014/main" id="{9057C9E9-C007-4458-AA2A-E77B2DF51589}"/>
              </a:ext>
            </a:extLst>
          </p:cNvPr>
          <p:cNvSpPr>
            <a:spLocks noGrp="1"/>
          </p:cNvSpPr>
          <p:nvPr>
            <p:ph type="ftr" sz="quarter" idx="11"/>
          </p:nvPr>
        </p:nvSpPr>
        <p:spPr>
          <a:xfrm>
            <a:off x="6976093" y="5991225"/>
            <a:ext cx="1926608" cy="365125"/>
          </a:xfrm>
        </p:spPr>
        <p:txBody>
          <a:bodyPr vert="horz" lIns="91440" tIns="45720" rIns="91440" bIns="45720" rtlCol="0" anchor="ctr">
            <a:normAutofit/>
          </a:bodyPr>
          <a:lstStyle/>
          <a:p>
            <a:pPr algn="r" defTabSz="914400">
              <a:lnSpc>
                <a:spcPct val="90000"/>
              </a:lnSpc>
              <a:spcAft>
                <a:spcPts val="600"/>
              </a:spcAft>
            </a:pPr>
            <a:r>
              <a:rPr lang="en-US" sz="900" kern="1200">
                <a:solidFill>
                  <a:srgbClr val="FFFFFF"/>
                </a:solidFill>
                <a:latin typeface="+mn-lt"/>
                <a:ea typeface="+mn-ea"/>
                <a:cs typeface="+mn-cs"/>
              </a:rPr>
              <a:t>NRCS | SHD | Strategizing &amp; Implementing a SHMS | v3.0</a:t>
            </a:r>
          </a:p>
        </p:txBody>
      </p:sp>
      <p:sp>
        <p:nvSpPr>
          <p:cNvPr id="4" name="TextBox 3">
            <a:extLst>
              <a:ext uri="{FF2B5EF4-FFF2-40B4-BE49-F238E27FC236}">
                <a16:creationId xmlns:a16="http://schemas.microsoft.com/office/drawing/2014/main" id="{F91A947E-010D-E61E-3901-92CC775D2044}"/>
              </a:ext>
            </a:extLst>
          </p:cNvPr>
          <p:cNvSpPr txBox="1"/>
          <p:nvPr/>
        </p:nvSpPr>
        <p:spPr>
          <a:xfrm>
            <a:off x="304800" y="6356350"/>
            <a:ext cx="2400300" cy="369332"/>
          </a:xfrm>
          <a:prstGeom prst="rect">
            <a:avLst/>
          </a:prstGeom>
          <a:noFill/>
        </p:spPr>
        <p:txBody>
          <a:bodyPr wrap="square" rtlCol="0">
            <a:spAutoFit/>
          </a:bodyPr>
          <a:lstStyle/>
          <a:p>
            <a:r>
              <a:rPr lang="en-US"/>
              <a:t>PHOTOS: USDA - SHD</a:t>
            </a:r>
          </a:p>
        </p:txBody>
      </p:sp>
    </p:spTree>
    <p:extLst>
      <p:ext uri="{BB962C8B-B14F-4D97-AF65-F5344CB8AC3E}">
        <p14:creationId xmlns:p14="http://schemas.microsoft.com/office/powerpoint/2010/main" val="180275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57B1911-4FD6-4060-BF4D-9CBA7CC6C011}"/>
              </a:ext>
            </a:extLst>
          </p:cNvPr>
          <p:cNvSpPr>
            <a:spLocks noGrp="1"/>
          </p:cNvSpPr>
          <p:nvPr>
            <p:ph type="ftr" sz="quarter" idx="11"/>
          </p:nvPr>
        </p:nvSpPr>
        <p:spPr/>
        <p:txBody>
          <a:bodyPr/>
          <a:lstStyle/>
          <a:p>
            <a:r>
              <a:rPr lang="en-US"/>
              <a:t>NRCS | SHD | Strategizing &amp; Implementing a SHMS | v3.0</a:t>
            </a:r>
          </a:p>
        </p:txBody>
      </p:sp>
      <p:sp>
        <p:nvSpPr>
          <p:cNvPr id="3" name="TextBox 2">
            <a:extLst>
              <a:ext uri="{FF2B5EF4-FFF2-40B4-BE49-F238E27FC236}">
                <a16:creationId xmlns:a16="http://schemas.microsoft.com/office/drawing/2014/main" id="{85FF7F06-86EF-468B-95B4-E919C11A4057}"/>
              </a:ext>
            </a:extLst>
          </p:cNvPr>
          <p:cNvSpPr txBox="1"/>
          <p:nvPr/>
        </p:nvSpPr>
        <p:spPr>
          <a:xfrm>
            <a:off x="734979" y="769284"/>
            <a:ext cx="7772774" cy="769441"/>
          </a:xfrm>
          <a:prstGeom prst="rect">
            <a:avLst/>
          </a:prstGeom>
          <a:noFill/>
        </p:spPr>
        <p:txBody>
          <a:bodyPr wrap="square" lIns="91440" tIns="45720" rIns="91440" bIns="45720" rtlCol="0" anchor="t">
            <a:spAutoFit/>
          </a:bodyPr>
          <a:lstStyle/>
          <a:p>
            <a:r>
              <a:rPr lang="en-US" sz="4400">
                <a:solidFill>
                  <a:srgbClr val="005941"/>
                </a:solidFill>
                <a:latin typeface="+mj-lt"/>
              </a:rPr>
              <a:t>Knowledge Check: Poll Question</a:t>
            </a:r>
            <a:endParaRPr lang="en-US" sz="4400">
              <a:solidFill>
                <a:srgbClr val="005941"/>
              </a:solidFill>
              <a:latin typeface="+mj-lt"/>
              <a:ea typeface="Calibri Light"/>
              <a:cs typeface="Calibri Light"/>
            </a:endParaRPr>
          </a:p>
        </p:txBody>
      </p:sp>
      <p:sp>
        <p:nvSpPr>
          <p:cNvPr id="5" name="TextBox 4">
            <a:extLst>
              <a:ext uri="{FF2B5EF4-FFF2-40B4-BE49-F238E27FC236}">
                <a16:creationId xmlns:a16="http://schemas.microsoft.com/office/drawing/2014/main" id="{AFF4ACEB-1A3F-4C72-8A54-B479C86F0B09}"/>
              </a:ext>
            </a:extLst>
          </p:cNvPr>
          <p:cNvSpPr txBox="1"/>
          <p:nvPr/>
        </p:nvSpPr>
        <p:spPr>
          <a:xfrm>
            <a:off x="737834" y="2349976"/>
            <a:ext cx="8132323" cy="1323439"/>
          </a:xfrm>
          <a:prstGeom prst="rect">
            <a:avLst/>
          </a:prstGeom>
          <a:noFill/>
        </p:spPr>
        <p:txBody>
          <a:bodyPr wrap="square" lIns="91440" tIns="45720" rIns="91440" bIns="45720" rtlCol="0" anchor="t">
            <a:spAutoFit/>
          </a:bodyPr>
          <a:lstStyle/>
          <a:p>
            <a:r>
              <a:rPr lang="en-US" sz="4000">
                <a:solidFill>
                  <a:srgbClr val="00529D"/>
                </a:solidFill>
                <a:latin typeface="Calibri Light"/>
                <a:ea typeface="Calibri Light"/>
                <a:cs typeface="Calibri Light"/>
              </a:rPr>
              <a:t>What Issues with No-till have you seen or heard of in your location?</a:t>
            </a:r>
          </a:p>
        </p:txBody>
      </p:sp>
    </p:spTree>
    <p:extLst>
      <p:ext uri="{BB962C8B-B14F-4D97-AF65-F5344CB8AC3E}">
        <p14:creationId xmlns:p14="http://schemas.microsoft.com/office/powerpoint/2010/main" val="1451500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172" y="20420"/>
            <a:ext cx="5370576" cy="3578352"/>
          </a:xfrm>
          <a:prstGeom prst="rect">
            <a:avLst/>
          </a:prstGeom>
          <a:ln w="19050">
            <a:solidFill>
              <a:schemeClr val="tx1"/>
            </a:solidFill>
          </a:ln>
        </p:spPr>
      </p:pic>
      <p:pic>
        <p:nvPicPr>
          <p:cNvPr id="3" name="Picture 2"/>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978985" y="3428999"/>
            <a:ext cx="5143500" cy="3412167"/>
          </a:xfrm>
          <a:prstGeom prst="rect">
            <a:avLst/>
          </a:prstGeom>
          <a:ln w="19050">
            <a:solidFill>
              <a:schemeClr val="tx1"/>
            </a:solidFill>
          </a:ln>
        </p:spPr>
      </p:pic>
      <p:pic>
        <p:nvPicPr>
          <p:cNvPr id="4" name="Picture 3"/>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5357757" y="21516"/>
            <a:ext cx="3764728" cy="3390651"/>
          </a:xfrm>
          <a:prstGeom prst="rect">
            <a:avLst/>
          </a:prstGeom>
          <a:ln w="19050">
            <a:solidFill>
              <a:schemeClr val="tx1"/>
            </a:solidFill>
          </a:ln>
        </p:spPr>
      </p:pic>
      <p:pic>
        <p:nvPicPr>
          <p:cNvPr id="5" name="Picture 4"/>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7172" y="3428999"/>
            <a:ext cx="4484077" cy="3412167"/>
          </a:xfrm>
          <a:prstGeom prst="rect">
            <a:avLst/>
          </a:prstGeom>
          <a:ln w="19050">
            <a:solidFill>
              <a:schemeClr val="tx1"/>
            </a:solidFill>
          </a:ln>
        </p:spPr>
      </p:pic>
      <p:sp>
        <p:nvSpPr>
          <p:cNvPr id="6" name="Footer Placeholder 5">
            <a:extLst>
              <a:ext uri="{FF2B5EF4-FFF2-40B4-BE49-F238E27FC236}">
                <a16:creationId xmlns:a16="http://schemas.microsoft.com/office/drawing/2014/main" id="{38F3BF69-D21F-471A-AAF9-6BBC51A5217E}"/>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897998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838200" y="228600"/>
            <a:ext cx="6096000" cy="1371600"/>
          </a:xfrm>
        </p:spPr>
        <p:txBody>
          <a:bodyPr>
            <a:normAutofit/>
          </a:bodyPr>
          <a:lstStyle/>
          <a:p>
            <a:r>
              <a:rPr lang="en-US" altLang="en-US" sz="4000">
                <a:latin typeface="+mn-lt"/>
              </a:rPr>
              <a:t>Poor Structure = Yield Loss</a:t>
            </a:r>
          </a:p>
        </p:txBody>
      </p:sp>
      <p:pic>
        <p:nvPicPr>
          <p:cNvPr id="306179" name="Picture 3" descr="CompactedSoilRoo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71600"/>
            <a:ext cx="4572000" cy="5486400"/>
          </a:xfrm>
          <a:prstGeom prst="rect">
            <a:avLst/>
          </a:prstGeom>
          <a:noFill/>
          <a:ln w="9525">
            <a:solidFill>
              <a:srgbClr val="003300"/>
            </a:solidFill>
            <a:miter lim="800000"/>
            <a:headEnd/>
            <a:tailEnd/>
          </a:ln>
          <a:extLst>
            <a:ext uri="{909E8E84-426E-40DD-AFC4-6F175D3DCCD1}">
              <a14:hiddenFill xmlns:a14="http://schemas.microsoft.com/office/drawing/2010/main">
                <a:solidFill>
                  <a:srgbClr val="FFFFFF"/>
                </a:solidFill>
              </a14:hiddenFill>
            </a:ext>
          </a:extLst>
        </p:spPr>
      </p:pic>
      <p:pic>
        <p:nvPicPr>
          <p:cNvPr id="306180" name="Picture 4" descr="K deficiency (3)"/>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4571999" y="1391478"/>
            <a:ext cx="4570207" cy="5486400"/>
          </a:xfrm>
          <a:prstGeom prst="rect">
            <a:avLst/>
          </a:prstGeom>
          <a:noFill/>
          <a:ln w="9525">
            <a:solidFill>
              <a:srgbClr val="003300"/>
            </a:solidFill>
            <a:miter lim="800000"/>
            <a:headEnd/>
            <a:tailEnd/>
          </a:ln>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6AE19BBF-4108-46C6-BF42-45D5957231B3}"/>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366211175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4F97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202"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150" y="999687"/>
            <a:ext cx="8669699" cy="578341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6803" name="Text Box 2"/>
          <p:cNvSpPr txBox="1">
            <a:spLocks noChangeArrowheads="1"/>
          </p:cNvSpPr>
          <p:nvPr/>
        </p:nvSpPr>
        <p:spPr bwMode="auto">
          <a:xfrm>
            <a:off x="457200" y="1389774"/>
            <a:ext cx="3886200" cy="400110"/>
          </a:xfrm>
          <a:prstGeom prst="rect">
            <a:avLst/>
          </a:prstGeom>
          <a:solidFill>
            <a:srgbClr val="FFFFFF">
              <a:alpha val="61961"/>
            </a:srgbClr>
          </a:solidFill>
          <a:ln w="25400">
            <a:noFill/>
            <a:miter lim="800000"/>
            <a:headEnd/>
            <a:tailEnd type="none" w="lg" len="med"/>
          </a:ln>
        </p:spPr>
        <p:txBody>
          <a:bodyPr wrap="square">
            <a:spAutoFit/>
          </a:bodyPr>
          <a:lstStyle/>
          <a:p>
            <a:pPr eaLnBrk="1" hangingPunct="1">
              <a:spcBef>
                <a:spcPct val="50000"/>
              </a:spcBef>
              <a:defRPr/>
            </a:pPr>
            <a:r>
              <a:rPr lang="en-US" sz="2000" b="1">
                <a:ea typeface="+mn-ea"/>
              </a:rPr>
              <a:t>Less total down pressure is needed</a:t>
            </a:r>
          </a:p>
        </p:txBody>
      </p:sp>
      <p:sp>
        <p:nvSpPr>
          <p:cNvPr id="113667" name="Rectangle 3"/>
          <p:cNvSpPr>
            <a:spLocks noChangeArrowheads="1"/>
          </p:cNvSpPr>
          <p:nvPr/>
        </p:nvSpPr>
        <p:spPr bwMode="auto">
          <a:xfrm>
            <a:off x="1180540" y="305465"/>
            <a:ext cx="6858000" cy="609600"/>
          </a:xfrm>
          <a:prstGeom prst="rect">
            <a:avLst/>
          </a:prstGeom>
          <a:noFill/>
          <a:ln w="9525">
            <a:noFill/>
            <a:miter lim="800000"/>
            <a:headEnd/>
            <a:tailEnd/>
          </a:ln>
          <a:effectLst/>
        </p:spPr>
        <p:txBody>
          <a:bodyPr anchor="ctr"/>
          <a:lstStyle/>
          <a:p>
            <a:pPr algn="ctr">
              <a:lnSpc>
                <a:spcPct val="90000"/>
              </a:lnSpc>
              <a:spcBef>
                <a:spcPct val="0"/>
              </a:spcBef>
              <a:defRPr/>
            </a:pPr>
            <a:r>
              <a:rPr lang="en-US" sz="4000" b="1">
                <a:solidFill>
                  <a:schemeClr val="bg1"/>
                </a:solidFill>
                <a:effectLst>
                  <a:outerShdw blurRad="38100" dist="38100" dir="2700000" algn="tl">
                    <a:srgbClr val="000000">
                      <a:alpha val="43137"/>
                    </a:srgbClr>
                  </a:outerShdw>
                </a:effectLst>
                <a:ea typeface="+mj-ea"/>
                <a:cs typeface="+mj-cs"/>
              </a:rPr>
              <a:t>No-Till Planter Attachments</a:t>
            </a:r>
          </a:p>
        </p:txBody>
      </p:sp>
      <p:sp>
        <p:nvSpPr>
          <p:cNvPr id="76805" name="Line 8"/>
          <p:cNvSpPr>
            <a:spLocks noChangeShapeType="1"/>
          </p:cNvSpPr>
          <p:nvPr/>
        </p:nvSpPr>
        <p:spPr bwMode="auto">
          <a:xfrm flipH="1" flipV="1">
            <a:off x="2819400" y="4875952"/>
            <a:ext cx="1981200" cy="1219200"/>
          </a:xfrm>
          <a:prstGeom prst="line">
            <a:avLst/>
          </a:prstGeom>
          <a:noFill/>
          <a:ln w="34925">
            <a:solidFill>
              <a:srgbClr val="003366"/>
            </a:solidFill>
            <a:round/>
            <a:headEnd/>
            <a:tailEnd type="stealth" w="lg" len="lg"/>
          </a:ln>
        </p:spPr>
        <p:txBody>
          <a:bodyPr/>
          <a:lstStyle/>
          <a:p>
            <a:pPr eaLnBrk="1" hangingPunct="1">
              <a:defRPr/>
            </a:pPr>
            <a:endParaRPr lang="en-US" sz="1800" b="0">
              <a:solidFill>
                <a:srgbClr val="000000"/>
              </a:solidFill>
              <a:latin typeface="Arial" charset="0"/>
              <a:ea typeface="+mn-ea"/>
            </a:endParaRPr>
          </a:p>
        </p:txBody>
      </p:sp>
      <p:sp>
        <p:nvSpPr>
          <p:cNvPr id="76806" name="Text Box 9"/>
          <p:cNvSpPr txBox="1">
            <a:spLocks noChangeArrowheads="1"/>
          </p:cNvSpPr>
          <p:nvPr/>
        </p:nvSpPr>
        <p:spPr bwMode="auto">
          <a:xfrm>
            <a:off x="7451725" y="5903913"/>
            <a:ext cx="577850" cy="366712"/>
          </a:xfrm>
          <a:prstGeom prst="rect">
            <a:avLst/>
          </a:prstGeom>
          <a:noFill/>
          <a:ln w="9525">
            <a:noFill/>
            <a:miter lim="800000"/>
            <a:headEnd/>
            <a:tailEnd/>
          </a:ln>
        </p:spPr>
        <p:txBody>
          <a:bodyPr wrap="none">
            <a:spAutoFit/>
          </a:bodyPr>
          <a:lstStyle/>
          <a:p>
            <a:pPr eaLnBrk="1" hangingPunct="1">
              <a:defRPr/>
            </a:pPr>
            <a:r>
              <a:rPr lang="en-US" sz="1800" b="0">
                <a:solidFill>
                  <a:srgbClr val="000000"/>
                </a:solidFill>
                <a:latin typeface="Arial" charset="0"/>
                <a:ea typeface="+mn-ea"/>
              </a:rPr>
              <a:t>RID</a:t>
            </a:r>
          </a:p>
        </p:txBody>
      </p:sp>
      <p:sp>
        <p:nvSpPr>
          <p:cNvPr id="9" name="Text Box 2"/>
          <p:cNvSpPr txBox="1">
            <a:spLocks noChangeArrowheads="1"/>
          </p:cNvSpPr>
          <p:nvPr/>
        </p:nvSpPr>
        <p:spPr bwMode="auto">
          <a:xfrm>
            <a:off x="2423608" y="6003642"/>
            <a:ext cx="6169288" cy="523220"/>
          </a:xfrm>
          <a:prstGeom prst="rect">
            <a:avLst/>
          </a:prstGeom>
          <a:solidFill>
            <a:srgbClr val="FFFFFF">
              <a:alpha val="61961"/>
            </a:srgbClr>
          </a:solidFill>
          <a:ln w="25400">
            <a:noFill/>
            <a:miter lim="800000"/>
            <a:headEnd/>
            <a:tailEnd type="none" w="lg" len="med"/>
          </a:ln>
        </p:spPr>
        <p:txBody>
          <a:bodyPr wrap="square">
            <a:spAutoFit/>
          </a:bodyPr>
          <a:lstStyle/>
          <a:p>
            <a:pPr eaLnBrk="1" hangingPunct="1">
              <a:spcBef>
                <a:spcPct val="50000"/>
              </a:spcBef>
              <a:defRPr/>
            </a:pPr>
            <a:r>
              <a:rPr lang="en-US" sz="2800" b="1">
                <a:latin typeface="Arial" charset="0"/>
                <a:ea typeface="+mn-ea"/>
              </a:rPr>
              <a:t>Match field conditions on the go!</a:t>
            </a:r>
          </a:p>
        </p:txBody>
      </p:sp>
      <p:sp>
        <p:nvSpPr>
          <p:cNvPr id="3" name="Footer Placeholder 2">
            <a:extLst>
              <a:ext uri="{FF2B5EF4-FFF2-40B4-BE49-F238E27FC236}">
                <a16:creationId xmlns:a16="http://schemas.microsoft.com/office/drawing/2014/main" id="{462BEBE5-4DED-4497-88CC-F51F365053CE}"/>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89258828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cstate="screen">
            <a:extLst>
              <a:ext uri="{28A0092B-C50C-407E-A947-70E740481C1C}">
                <a14:useLocalDpi xmlns:a14="http://schemas.microsoft.com/office/drawing/2010/main" val="0"/>
              </a:ext>
            </a:extLst>
          </a:blip>
          <a:stretch>
            <a:fillRect/>
          </a:stretch>
        </p:blipFill>
        <p:spPr bwMode="auto">
          <a:xfrm>
            <a:off x="2751168" y="2686246"/>
            <a:ext cx="3906837" cy="2930127"/>
          </a:xfrm>
          <a:prstGeom prst="rect">
            <a:avLst/>
          </a:prstGeom>
          <a:noFill/>
          <a:ln w="9525">
            <a:solidFill>
              <a:schemeClr val="accent6">
                <a:lumMod val="75000"/>
                <a:lumOff val="25000"/>
              </a:schemeClr>
            </a:solidFill>
            <a:miter lim="800000"/>
            <a:headEnd/>
            <a:tailEnd/>
          </a:ln>
        </p:spPr>
      </p:pic>
      <p:sp>
        <p:nvSpPr>
          <p:cNvPr id="120834" name="Text Box 2"/>
          <p:cNvSpPr txBox="1">
            <a:spLocks noChangeArrowheads="1"/>
          </p:cNvSpPr>
          <p:nvPr/>
        </p:nvSpPr>
        <p:spPr bwMode="auto">
          <a:xfrm>
            <a:off x="4672013" y="4526368"/>
            <a:ext cx="44196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a:solidFill>
                  <a:srgbClr val="1F497D">
                    <a:lumMod val="75000"/>
                  </a:srgbClr>
                </a:solidFill>
              </a:rPr>
              <a:t>We can package a system of practices that Improve Soil Health! </a:t>
            </a:r>
          </a:p>
        </p:txBody>
      </p:sp>
      <p:pic>
        <p:nvPicPr>
          <p:cNvPr id="14" name="Picture 13" descr="Sripcrop.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09806" y="3429000"/>
            <a:ext cx="4844952" cy="3432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5" name="Picture 3"/>
          <p:cNvPicPr>
            <a:picLocks noChangeAspect="1" noChangeArrowheads="1"/>
          </p:cNvPicPr>
          <p:nvPr/>
        </p:nvPicPr>
        <p:blipFill>
          <a:blip r:embed="rId5" cstate="screen">
            <a:extLst>
              <a:ext uri="{28A0092B-C50C-407E-A947-70E740481C1C}">
                <a14:useLocalDpi xmlns:a14="http://schemas.microsoft.com/office/drawing/2010/main" val="0"/>
              </a:ext>
            </a:extLst>
          </a:blip>
          <a:stretch>
            <a:fillRect/>
          </a:stretch>
        </p:blipFill>
        <p:spPr bwMode="auto">
          <a:xfrm>
            <a:off x="-26013" y="10827"/>
            <a:ext cx="4624202" cy="345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2" name="Picture 6" descr="logo-basi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775" y="5943600"/>
            <a:ext cx="1952625" cy="6000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20839" name="Picture 7"/>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88" y="34290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0" name="Text Box 8"/>
          <p:cNvSpPr txBox="1">
            <a:spLocks noChangeArrowheads="1"/>
          </p:cNvSpPr>
          <p:nvPr/>
        </p:nvSpPr>
        <p:spPr bwMode="auto">
          <a:xfrm>
            <a:off x="317560" y="2686246"/>
            <a:ext cx="3124200" cy="400110"/>
          </a:xfrm>
          <a:prstGeom prst="rect">
            <a:avLst/>
          </a:prstGeom>
          <a:solidFill>
            <a:srgbClr val="FFFFFF">
              <a:alpha val="61961"/>
            </a:srgbClr>
          </a:solidFill>
          <a:ln>
            <a:noFill/>
          </a:ln>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b="1">
                <a:solidFill>
                  <a:prstClr val="black"/>
                </a:solidFill>
              </a:rPr>
              <a:t>Quality no-till/strip-till</a:t>
            </a:r>
          </a:p>
        </p:txBody>
      </p:sp>
      <p:sp>
        <p:nvSpPr>
          <p:cNvPr id="120842" name="Text Box 10"/>
          <p:cNvSpPr txBox="1">
            <a:spLocks noChangeArrowheads="1"/>
          </p:cNvSpPr>
          <p:nvPr/>
        </p:nvSpPr>
        <p:spPr bwMode="auto">
          <a:xfrm>
            <a:off x="247357" y="6132722"/>
            <a:ext cx="3034805" cy="400110"/>
          </a:xfrm>
          <a:prstGeom prst="rect">
            <a:avLst/>
          </a:prstGeom>
          <a:solidFill>
            <a:srgbClr val="FFFFFF">
              <a:alpha val="47059"/>
            </a:srgbClr>
          </a:solidFill>
          <a:ln>
            <a:noFill/>
          </a:ln>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b="1">
                <a:solidFill>
                  <a:prstClr val="black"/>
                </a:solidFill>
              </a:rPr>
              <a:t>Prescribed cover crops</a:t>
            </a:r>
          </a:p>
        </p:txBody>
      </p:sp>
      <p:sp>
        <p:nvSpPr>
          <p:cNvPr id="120844" name="Text Box 12"/>
          <p:cNvSpPr txBox="1">
            <a:spLocks noChangeArrowheads="1"/>
          </p:cNvSpPr>
          <p:nvPr/>
        </p:nvSpPr>
        <p:spPr bwMode="auto">
          <a:xfrm>
            <a:off x="4913915" y="6157011"/>
            <a:ext cx="2762295" cy="400110"/>
          </a:xfrm>
          <a:prstGeom prst="rect">
            <a:avLst/>
          </a:prstGeom>
          <a:solidFill>
            <a:srgbClr val="FFFFFF">
              <a:alpha val="54118"/>
            </a:srgbClr>
          </a:solidFill>
          <a:ln>
            <a:noFill/>
          </a:ln>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b="1"/>
              <a:t>Diverse crop rotation</a:t>
            </a:r>
          </a:p>
        </p:txBody>
      </p:sp>
      <p:pic>
        <p:nvPicPr>
          <p:cNvPr id="120837" name="Picture 5"/>
          <p:cNvPicPr>
            <a:picLocks noChangeAspect="1" noChangeArrowheads="1"/>
          </p:cNvPicPr>
          <p:nvPr/>
        </p:nvPicPr>
        <p:blipFill rotWithShape="1">
          <a:blip r:embed="rId8" cstate="screen">
            <a:extLst>
              <a:ext uri="{28A0092B-C50C-407E-A947-70E740481C1C}">
                <a14:useLocalDpi xmlns:a14="http://schemas.microsoft.com/office/drawing/2010/main" val="0"/>
              </a:ext>
            </a:extLst>
          </a:blip>
          <a:srcRect/>
          <a:stretch/>
        </p:blipFill>
        <p:spPr bwMode="auto">
          <a:xfrm>
            <a:off x="6139" y="-813"/>
            <a:ext cx="9137861" cy="6847985"/>
          </a:xfrm>
          <a:prstGeom prst="rect">
            <a:avLst/>
          </a:prstGeom>
          <a:noFill/>
          <a:ln w="508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120841" name="Text Box 9"/>
          <p:cNvSpPr txBox="1">
            <a:spLocks noChangeArrowheads="1"/>
          </p:cNvSpPr>
          <p:nvPr/>
        </p:nvSpPr>
        <p:spPr bwMode="auto">
          <a:xfrm>
            <a:off x="3553402" y="228600"/>
            <a:ext cx="3814087" cy="400110"/>
          </a:xfrm>
          <a:prstGeom prst="rect">
            <a:avLst/>
          </a:prstGeom>
          <a:solidFill>
            <a:srgbClr val="FFFFFF">
              <a:alpha val="47059"/>
            </a:srgbClr>
          </a:solidFill>
          <a:ln>
            <a:noFill/>
          </a:ln>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a:solidFill>
                  <a:prstClr val="black"/>
                </a:solidFill>
                <a:effectLst>
                  <a:outerShdw blurRad="38100" dist="38100" dir="2700000" algn="tl">
                    <a:srgbClr val="000000">
                      <a:alpha val="43137"/>
                    </a:srgbClr>
                  </a:outerShdw>
                </a:effectLst>
              </a:rPr>
              <a:t>Adapted nutrient management</a:t>
            </a:r>
          </a:p>
        </p:txBody>
      </p:sp>
      <p:sp>
        <p:nvSpPr>
          <p:cNvPr id="15" name="Text Box 12"/>
          <p:cNvSpPr txBox="1">
            <a:spLocks noChangeArrowheads="1"/>
          </p:cNvSpPr>
          <p:nvPr/>
        </p:nvSpPr>
        <p:spPr bwMode="auto">
          <a:xfrm>
            <a:off x="4941762" y="2592446"/>
            <a:ext cx="36528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a:solidFill>
                  <a:srgbClr val="FFFF00"/>
                </a:solidFill>
              </a:rPr>
              <a:t>New technology and integrated weed &amp; pest management</a:t>
            </a:r>
          </a:p>
        </p:txBody>
      </p:sp>
      <p:sp>
        <p:nvSpPr>
          <p:cNvPr id="2" name="Footer Placeholder 1">
            <a:extLst>
              <a:ext uri="{FF2B5EF4-FFF2-40B4-BE49-F238E27FC236}">
                <a16:creationId xmlns:a16="http://schemas.microsoft.com/office/drawing/2014/main" id="{836867F9-BDFF-4241-9E7B-78BF8EDD8FEB}"/>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078654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5566" y="162870"/>
            <a:ext cx="7417279" cy="989823"/>
          </a:xfrm>
          <a:prstGeom prst="rect">
            <a:avLst/>
          </a:prstGeom>
        </p:spPr>
        <p:txBody>
          <a:bodyPr wrap="square">
            <a:spAutoFit/>
          </a:bodyPr>
          <a:lstStyle/>
          <a:p>
            <a:pPr>
              <a:lnSpc>
                <a:spcPct val="80000"/>
              </a:lnSpc>
              <a:spcBef>
                <a:spcPct val="0"/>
              </a:spcBef>
            </a:pPr>
            <a:r>
              <a:rPr lang="en-US" sz="3600">
                <a:solidFill>
                  <a:srgbClr val="005941"/>
                </a:solidFill>
                <a:latin typeface="+mj-lt"/>
                <a:ea typeface="+mj-ea"/>
                <a:cs typeface="+mj-cs"/>
              </a:rPr>
              <a:t>Compounding extent of soil degradation and effect on other cycles</a:t>
            </a:r>
          </a:p>
        </p:txBody>
      </p:sp>
      <p:sp>
        <p:nvSpPr>
          <p:cNvPr id="3" name="Rectangle 2"/>
          <p:cNvSpPr/>
          <p:nvPr/>
        </p:nvSpPr>
        <p:spPr>
          <a:xfrm>
            <a:off x="457200" y="1261733"/>
            <a:ext cx="4191000" cy="5047536"/>
          </a:xfrm>
          <a:prstGeom prst="rect">
            <a:avLst/>
          </a:prstGeom>
        </p:spPr>
        <p:txBody>
          <a:bodyPr wrap="square">
            <a:spAutoFit/>
          </a:bodyPr>
          <a:lstStyle/>
          <a:p>
            <a:r>
              <a:rPr lang="en-US" sz="2800" b="1">
                <a:solidFill>
                  <a:srgbClr val="000000"/>
                </a:solidFill>
                <a:ea typeface="Times New Roman" panose="02020603050405020304" pitchFamily="18" charset="0"/>
              </a:rPr>
              <a:t>Denitrification:</a:t>
            </a:r>
          </a:p>
          <a:p>
            <a:pPr marL="461963" indent="-236538">
              <a:buFont typeface="Arial" panose="020B0604020202020204" pitchFamily="34" charset="0"/>
              <a:buChar char="•"/>
            </a:pPr>
            <a:r>
              <a:rPr lang="en-US" sz="2600">
                <a:solidFill>
                  <a:srgbClr val="000000"/>
                </a:solidFill>
                <a:ea typeface="Times New Roman" panose="02020603050405020304" pitchFamily="18" charset="0"/>
              </a:rPr>
              <a:t>Anaerobic conditions cause Losses of N</a:t>
            </a:r>
            <a:r>
              <a:rPr lang="en-US" sz="2600" baseline="-25000">
                <a:solidFill>
                  <a:srgbClr val="000000"/>
                </a:solidFill>
                <a:ea typeface="Times New Roman" panose="02020603050405020304" pitchFamily="18" charset="0"/>
              </a:rPr>
              <a:t>2</a:t>
            </a:r>
            <a:r>
              <a:rPr lang="en-US" sz="2600">
                <a:solidFill>
                  <a:srgbClr val="000000"/>
                </a:solidFill>
                <a:ea typeface="Times New Roman" panose="02020603050405020304" pitchFamily="18" charset="0"/>
              </a:rPr>
              <a:t>,</a:t>
            </a:r>
            <a:r>
              <a:rPr lang="en-US" sz="2600" baseline="-25000">
                <a:solidFill>
                  <a:srgbClr val="000000"/>
                </a:solidFill>
                <a:ea typeface="Times New Roman" panose="02020603050405020304" pitchFamily="18" charset="0"/>
              </a:rPr>
              <a:t> </a:t>
            </a:r>
            <a:r>
              <a:rPr lang="en-US" sz="2600">
                <a:solidFill>
                  <a:srgbClr val="000000"/>
                </a:solidFill>
                <a:ea typeface="Times New Roman" panose="02020603050405020304" pitchFamily="18" charset="0"/>
              </a:rPr>
              <a:t>NO and N</a:t>
            </a:r>
            <a:r>
              <a:rPr lang="en-US" sz="2600" baseline="-25000">
                <a:solidFill>
                  <a:srgbClr val="000000"/>
                </a:solidFill>
                <a:ea typeface="Times New Roman" panose="02020603050405020304" pitchFamily="18" charset="0"/>
              </a:rPr>
              <a:t>2</a:t>
            </a:r>
            <a:r>
              <a:rPr lang="en-US" sz="2600">
                <a:solidFill>
                  <a:srgbClr val="000000"/>
                </a:solidFill>
                <a:ea typeface="Times New Roman" panose="02020603050405020304" pitchFamily="18" charset="0"/>
              </a:rPr>
              <a:t>O</a:t>
            </a:r>
          </a:p>
          <a:p>
            <a:r>
              <a:rPr lang="en-US" sz="2800" b="1">
                <a:solidFill>
                  <a:srgbClr val="000000"/>
                </a:solidFill>
                <a:ea typeface="Times New Roman" panose="02020603050405020304" pitchFamily="18" charset="0"/>
              </a:rPr>
              <a:t>Leaching</a:t>
            </a:r>
          </a:p>
          <a:p>
            <a:pPr marL="461963" indent="-236538">
              <a:buFont typeface="Arial" panose="020B0604020202020204" pitchFamily="34" charset="0"/>
              <a:buChar char="•"/>
            </a:pPr>
            <a:r>
              <a:rPr lang="en-US" sz="2600">
                <a:solidFill>
                  <a:srgbClr val="000000"/>
                </a:solidFill>
                <a:ea typeface="Times New Roman" panose="02020603050405020304" pitchFamily="18" charset="0"/>
              </a:rPr>
              <a:t>Plenty of heat to convert ammonium to nitrate </a:t>
            </a:r>
          </a:p>
          <a:p>
            <a:pPr marL="461963" indent="-236538">
              <a:buFont typeface="Arial" panose="020B0604020202020204" pitchFamily="34" charset="0"/>
              <a:buChar char="•"/>
            </a:pPr>
            <a:r>
              <a:rPr lang="en-US" sz="2600">
                <a:solidFill>
                  <a:srgbClr val="000000"/>
                </a:solidFill>
                <a:ea typeface="Times New Roman" panose="02020603050405020304" pitchFamily="18" charset="0"/>
              </a:rPr>
              <a:t>Nitrate leaves with the water</a:t>
            </a:r>
          </a:p>
          <a:p>
            <a:pPr marL="225425"/>
            <a:r>
              <a:rPr lang="en-US" sz="2800">
                <a:solidFill>
                  <a:srgbClr val="000000"/>
                </a:solidFill>
                <a:ea typeface="Times New Roman" panose="02020603050405020304" pitchFamily="18" charset="0"/>
              </a:rPr>
              <a:t>Both applied and soil available N are at risk of loss</a:t>
            </a:r>
          </a:p>
        </p:txBody>
      </p:sp>
      <p:pic>
        <p:nvPicPr>
          <p:cNvPr id="4" name="Picture 3"/>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572000" y="2033475"/>
            <a:ext cx="4244690" cy="2765144"/>
          </a:xfrm>
          <a:prstGeom prst="rect">
            <a:avLst/>
          </a:prstGeom>
          <a:ln w="19050">
            <a:solidFill>
              <a:schemeClr val="tx1"/>
            </a:solidFill>
          </a:ln>
        </p:spPr>
      </p:pic>
      <p:sp>
        <p:nvSpPr>
          <p:cNvPr id="6" name="Teardrop 5"/>
          <p:cNvSpPr/>
          <p:nvPr/>
        </p:nvSpPr>
        <p:spPr>
          <a:xfrm>
            <a:off x="266700" y="5029200"/>
            <a:ext cx="381000" cy="381000"/>
          </a:xfrm>
          <a:prstGeom prst="teardrop">
            <a:avLst/>
          </a:prstGeom>
          <a:solidFill>
            <a:srgbClr val="3399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A55131EB-9A09-4B80-9F2F-3075D3FF3922}"/>
              </a:ext>
            </a:extLst>
          </p:cNvPr>
          <p:cNvSpPr>
            <a:spLocks noGrp="1"/>
          </p:cNvSpPr>
          <p:nvPr>
            <p:ph type="ftr" sz="quarter" idx="11"/>
          </p:nvPr>
        </p:nvSpPr>
        <p:spPr/>
        <p:txBody>
          <a:bodyPr/>
          <a:lstStyle/>
          <a:p>
            <a:r>
              <a:rPr lang="en-US"/>
              <a:t>NRCS | SHD | Strategizing &amp; Implementing a SHMS | v3.0</a:t>
            </a:r>
          </a:p>
        </p:txBody>
      </p:sp>
      <p:pic>
        <p:nvPicPr>
          <p:cNvPr id="7" name="Picture 6">
            <a:extLst>
              <a:ext uri="{FF2B5EF4-FFF2-40B4-BE49-F238E27FC236}">
                <a16:creationId xmlns:a16="http://schemas.microsoft.com/office/drawing/2014/main" id="{CD28C811-C732-229A-D3AD-FCA62817BF4D}"/>
              </a:ext>
            </a:extLst>
          </p:cNvPr>
          <p:cNvPicPr>
            <a:picLocks noChangeAspect="1"/>
          </p:cNvPicPr>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797519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p:cNvSpPr txBox="1"/>
          <p:nvPr/>
        </p:nvSpPr>
        <p:spPr>
          <a:xfrm>
            <a:off x="8679181" y="4077725"/>
            <a:ext cx="184731" cy="300082"/>
          </a:xfrm>
          <a:prstGeom prst="rect">
            <a:avLst/>
          </a:prstGeom>
          <a:noFill/>
        </p:spPr>
        <p:txBody>
          <a:bodyPr wrap="none" rtlCol="0">
            <a:spAutoFit/>
          </a:bodyPr>
          <a:lstStyle/>
          <a:p>
            <a:endParaRPr lang="en-US" sz="1350"/>
          </a:p>
        </p:txBody>
      </p:sp>
      <p:grpSp>
        <p:nvGrpSpPr>
          <p:cNvPr id="7" name="Group 6"/>
          <p:cNvGrpSpPr/>
          <p:nvPr/>
        </p:nvGrpSpPr>
        <p:grpSpPr>
          <a:xfrm>
            <a:off x="5135785" y="1824492"/>
            <a:ext cx="1569720" cy="1501048"/>
            <a:chOff x="6989155" y="1394119"/>
            <a:chExt cx="2092960" cy="2001397"/>
          </a:xfrm>
        </p:grpSpPr>
        <p:sp>
          <p:nvSpPr>
            <p:cNvPr id="34" name="TextBox 33"/>
            <p:cNvSpPr txBox="1"/>
            <p:nvPr/>
          </p:nvSpPr>
          <p:spPr>
            <a:xfrm>
              <a:off x="7121530" y="1562784"/>
              <a:ext cx="1871452" cy="400109"/>
            </a:xfrm>
            <a:prstGeom prst="rect">
              <a:avLst/>
            </a:prstGeom>
            <a:noFill/>
          </p:spPr>
          <p:txBody>
            <a:bodyPr wrap="none" rtlCol="0">
              <a:spAutoFit/>
            </a:bodyPr>
            <a:lstStyle/>
            <a:p>
              <a:r>
                <a:rPr lang="en-US" sz="1350" b="1"/>
                <a:t>N and P Fertilizer</a:t>
              </a:r>
            </a:p>
          </p:txBody>
        </p:sp>
        <p:sp>
          <p:nvSpPr>
            <p:cNvPr id="32" name="Down Arrow 31"/>
            <p:cNvSpPr/>
            <p:nvPr/>
          </p:nvSpPr>
          <p:spPr>
            <a:xfrm>
              <a:off x="7582089" y="2016596"/>
              <a:ext cx="863600" cy="1378920"/>
            </a:xfrm>
            <a:prstGeom prst="downArrow">
              <a:avLst/>
            </a:prstGeom>
            <a:solidFill>
              <a:srgbClr val="39F75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33" name="Rectangle 32"/>
            <p:cNvSpPr/>
            <p:nvPr/>
          </p:nvSpPr>
          <p:spPr>
            <a:xfrm>
              <a:off x="6989155" y="1394119"/>
              <a:ext cx="2092960" cy="62078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n w="0"/>
                <a:solidFill>
                  <a:schemeClr val="tx1"/>
                </a:solidFill>
                <a:effectLst>
                  <a:outerShdw blurRad="38100" dist="19050" dir="2700000" algn="tl" rotWithShape="0">
                    <a:schemeClr val="dk1">
                      <a:alpha val="40000"/>
                    </a:schemeClr>
                  </a:outerShdw>
                </a:effectLst>
              </a:endParaRPr>
            </a:p>
          </p:txBody>
        </p:sp>
      </p:grpSp>
      <p:grpSp>
        <p:nvGrpSpPr>
          <p:cNvPr id="10" name="Group 9"/>
          <p:cNvGrpSpPr/>
          <p:nvPr/>
        </p:nvGrpSpPr>
        <p:grpSpPr>
          <a:xfrm>
            <a:off x="4189273" y="1502211"/>
            <a:ext cx="1223668" cy="1797821"/>
            <a:chOff x="5502550" y="815779"/>
            <a:chExt cx="1631557" cy="2397095"/>
          </a:xfrm>
        </p:grpSpPr>
        <p:sp>
          <p:nvSpPr>
            <p:cNvPr id="42" name="Down Arrow 41"/>
            <p:cNvSpPr/>
            <p:nvPr/>
          </p:nvSpPr>
          <p:spPr>
            <a:xfrm rot="10800000">
              <a:off x="6261194" y="1238230"/>
              <a:ext cx="286640" cy="19746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4" name="TextBox 43"/>
            <p:cNvSpPr txBox="1"/>
            <p:nvPr/>
          </p:nvSpPr>
          <p:spPr>
            <a:xfrm>
              <a:off x="5502550" y="815779"/>
              <a:ext cx="1631557" cy="400109"/>
            </a:xfrm>
            <a:prstGeom prst="rect">
              <a:avLst/>
            </a:prstGeom>
            <a:noFill/>
          </p:spPr>
          <p:txBody>
            <a:bodyPr wrap="none" rtlCol="0">
              <a:spAutoFit/>
            </a:bodyPr>
            <a:lstStyle/>
            <a:p>
              <a:r>
                <a:rPr lang="en-US" sz="1350" b="1"/>
                <a:t>N gaseous loss</a:t>
              </a:r>
            </a:p>
          </p:txBody>
        </p:sp>
      </p:grpSp>
      <p:grpSp>
        <p:nvGrpSpPr>
          <p:cNvPr id="12" name="Group 11"/>
          <p:cNvGrpSpPr/>
          <p:nvPr/>
        </p:nvGrpSpPr>
        <p:grpSpPr>
          <a:xfrm>
            <a:off x="3768585" y="3146717"/>
            <a:ext cx="990143" cy="471882"/>
            <a:chOff x="5024780" y="3052623"/>
            <a:chExt cx="1320190" cy="629176"/>
          </a:xfrm>
        </p:grpSpPr>
        <p:sp>
          <p:nvSpPr>
            <p:cNvPr id="35" name="Right Arrow 34"/>
            <p:cNvSpPr/>
            <p:nvPr/>
          </p:nvSpPr>
          <p:spPr>
            <a:xfrm rot="12840000">
              <a:off x="5024780" y="3225391"/>
              <a:ext cx="1117600" cy="4564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a:solidFill>
                  <a:schemeClr val="tx1"/>
                </a:solidFill>
              </a:endParaRPr>
            </a:p>
          </p:txBody>
        </p:sp>
        <p:sp>
          <p:nvSpPr>
            <p:cNvPr id="36" name="Right Arrow 35"/>
            <p:cNvSpPr/>
            <p:nvPr/>
          </p:nvSpPr>
          <p:spPr>
            <a:xfrm rot="12840000">
              <a:off x="5227370" y="3052623"/>
              <a:ext cx="1117600" cy="304091"/>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8" name="Group 7"/>
          <p:cNvGrpSpPr/>
          <p:nvPr/>
        </p:nvGrpSpPr>
        <p:grpSpPr>
          <a:xfrm>
            <a:off x="5099575" y="3989687"/>
            <a:ext cx="1460656" cy="970747"/>
            <a:chOff x="6799432" y="4176584"/>
            <a:chExt cx="1947541" cy="1294329"/>
          </a:xfrm>
        </p:grpSpPr>
        <p:sp>
          <p:nvSpPr>
            <p:cNvPr id="54" name="Down Arrow 53"/>
            <p:cNvSpPr/>
            <p:nvPr/>
          </p:nvSpPr>
          <p:spPr>
            <a:xfrm>
              <a:off x="7302843" y="4176584"/>
              <a:ext cx="510197" cy="8958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3" name="TextBox 62"/>
            <p:cNvSpPr txBox="1"/>
            <p:nvPr/>
          </p:nvSpPr>
          <p:spPr>
            <a:xfrm>
              <a:off x="6799432" y="5070804"/>
              <a:ext cx="1947541" cy="400109"/>
            </a:xfrm>
            <a:prstGeom prst="rect">
              <a:avLst/>
            </a:prstGeom>
            <a:noFill/>
          </p:spPr>
          <p:txBody>
            <a:bodyPr wrap="none" rtlCol="0">
              <a:spAutoFit/>
            </a:bodyPr>
            <a:lstStyle/>
            <a:p>
              <a:r>
                <a:rPr lang="en-US" sz="1350" b="1"/>
                <a:t>Leaching &amp; runoff</a:t>
              </a:r>
            </a:p>
          </p:txBody>
        </p:sp>
      </p:grpSp>
      <p:grpSp>
        <p:nvGrpSpPr>
          <p:cNvPr id="15" name="Group 14"/>
          <p:cNvGrpSpPr/>
          <p:nvPr/>
        </p:nvGrpSpPr>
        <p:grpSpPr>
          <a:xfrm>
            <a:off x="185750" y="2115891"/>
            <a:ext cx="2059426" cy="1320552"/>
            <a:chOff x="247666" y="1678188"/>
            <a:chExt cx="2745901" cy="1760736"/>
          </a:xfrm>
        </p:grpSpPr>
        <p:sp>
          <p:nvSpPr>
            <p:cNvPr id="66" name="TextBox 65"/>
            <p:cNvSpPr txBox="1"/>
            <p:nvPr/>
          </p:nvSpPr>
          <p:spPr>
            <a:xfrm>
              <a:off x="316219" y="1889367"/>
              <a:ext cx="2577629" cy="400109"/>
            </a:xfrm>
            <a:prstGeom prst="rect">
              <a:avLst/>
            </a:prstGeom>
            <a:noFill/>
          </p:spPr>
          <p:txBody>
            <a:bodyPr wrap="none" rtlCol="0">
              <a:spAutoFit/>
            </a:bodyPr>
            <a:lstStyle/>
            <a:p>
              <a:r>
                <a:rPr lang="en-US" sz="1350" b="1"/>
                <a:t>Plant and other residues</a:t>
              </a:r>
            </a:p>
          </p:txBody>
        </p:sp>
        <p:sp>
          <p:nvSpPr>
            <p:cNvPr id="67" name="Rectangle 66"/>
            <p:cNvSpPr/>
            <p:nvPr/>
          </p:nvSpPr>
          <p:spPr>
            <a:xfrm>
              <a:off x="247666" y="1678188"/>
              <a:ext cx="2745901" cy="78103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n w="0"/>
                <a:solidFill>
                  <a:schemeClr val="tx1"/>
                </a:solidFill>
                <a:effectLst>
                  <a:outerShdw blurRad="38100" dist="19050" dir="2700000" algn="tl" rotWithShape="0">
                    <a:schemeClr val="dk1">
                      <a:alpha val="40000"/>
                    </a:schemeClr>
                  </a:outerShdw>
                </a:effectLst>
              </a:endParaRPr>
            </a:p>
          </p:txBody>
        </p:sp>
        <p:sp>
          <p:nvSpPr>
            <p:cNvPr id="72" name="Down Arrow 71"/>
            <p:cNvSpPr/>
            <p:nvPr/>
          </p:nvSpPr>
          <p:spPr>
            <a:xfrm>
              <a:off x="1876562" y="2444509"/>
              <a:ext cx="130764" cy="9944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7" name="Group 16"/>
          <p:cNvGrpSpPr/>
          <p:nvPr/>
        </p:nvGrpSpPr>
        <p:grpSpPr>
          <a:xfrm>
            <a:off x="301548" y="4465335"/>
            <a:ext cx="2059426" cy="1537848"/>
            <a:chOff x="402063" y="4810780"/>
            <a:chExt cx="2745901" cy="2050464"/>
          </a:xfrm>
        </p:grpSpPr>
        <p:sp>
          <p:nvSpPr>
            <p:cNvPr id="68" name="Rectangle 67"/>
            <p:cNvSpPr/>
            <p:nvPr/>
          </p:nvSpPr>
          <p:spPr>
            <a:xfrm>
              <a:off x="402063" y="4810780"/>
              <a:ext cx="2745901" cy="78103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n w="0"/>
                <a:solidFill>
                  <a:schemeClr val="tx1"/>
                </a:solidFill>
                <a:effectLst>
                  <a:outerShdw blurRad="38100" dist="19050" dir="2700000" algn="tl" rotWithShape="0">
                    <a:schemeClr val="dk1">
                      <a:alpha val="40000"/>
                    </a:schemeClr>
                  </a:outerShdw>
                </a:effectLst>
              </a:endParaRPr>
            </a:p>
          </p:txBody>
        </p:sp>
        <p:sp>
          <p:nvSpPr>
            <p:cNvPr id="71" name="TextBox 70"/>
            <p:cNvSpPr txBox="1"/>
            <p:nvPr/>
          </p:nvSpPr>
          <p:spPr>
            <a:xfrm>
              <a:off x="725334" y="5005288"/>
              <a:ext cx="2159309" cy="400109"/>
            </a:xfrm>
            <a:prstGeom prst="rect">
              <a:avLst/>
            </a:prstGeom>
            <a:noFill/>
          </p:spPr>
          <p:txBody>
            <a:bodyPr wrap="none" rtlCol="0">
              <a:spAutoFit/>
            </a:bodyPr>
            <a:lstStyle/>
            <a:p>
              <a:r>
                <a:rPr lang="en-US" sz="1350" b="1"/>
                <a:t>Mineral P reservoirs</a:t>
              </a:r>
            </a:p>
          </p:txBody>
        </p:sp>
        <p:sp>
          <p:nvSpPr>
            <p:cNvPr id="73" name="Down Arrow 72"/>
            <p:cNvSpPr/>
            <p:nvPr/>
          </p:nvSpPr>
          <p:spPr>
            <a:xfrm>
              <a:off x="1483360" y="5591813"/>
              <a:ext cx="365760" cy="88060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4" name="TextBox 73"/>
            <p:cNvSpPr txBox="1"/>
            <p:nvPr/>
          </p:nvSpPr>
          <p:spPr>
            <a:xfrm>
              <a:off x="1187084" y="6461135"/>
              <a:ext cx="959408" cy="400109"/>
            </a:xfrm>
            <a:prstGeom prst="rect">
              <a:avLst/>
            </a:prstGeom>
            <a:noFill/>
          </p:spPr>
          <p:txBody>
            <a:bodyPr wrap="none" rtlCol="0">
              <a:spAutoFit/>
            </a:bodyPr>
            <a:lstStyle/>
            <a:p>
              <a:r>
                <a:rPr lang="en-US" sz="1350" b="1"/>
                <a:t>Erosion</a:t>
              </a:r>
            </a:p>
          </p:txBody>
        </p:sp>
      </p:grpSp>
      <p:sp>
        <p:nvSpPr>
          <p:cNvPr id="76" name="Down Arrow 75"/>
          <p:cNvSpPr/>
          <p:nvPr/>
        </p:nvSpPr>
        <p:spPr>
          <a:xfrm rot="15240000">
            <a:off x="3792236" y="3034680"/>
            <a:ext cx="149688" cy="3032271"/>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7" name="TextBox 76"/>
          <p:cNvSpPr txBox="1"/>
          <p:nvPr/>
        </p:nvSpPr>
        <p:spPr>
          <a:xfrm>
            <a:off x="6796496" y="1952331"/>
            <a:ext cx="2398901" cy="715581"/>
          </a:xfrm>
          <a:prstGeom prst="rect">
            <a:avLst/>
          </a:prstGeom>
          <a:noFill/>
          <a:ln>
            <a:solidFill>
              <a:srgbClr val="0A0AB8"/>
            </a:solidFill>
          </a:ln>
        </p:spPr>
        <p:txBody>
          <a:bodyPr wrap="square" rtlCol="0">
            <a:spAutoFit/>
          </a:bodyPr>
          <a:lstStyle/>
          <a:p>
            <a:r>
              <a:rPr lang="en-US" sz="1350" b="1"/>
              <a:t>Plenty N &amp; P are added to meet the yield goal. Soil with excess fertilizers is leaky</a:t>
            </a:r>
          </a:p>
        </p:txBody>
      </p:sp>
      <p:grpSp>
        <p:nvGrpSpPr>
          <p:cNvPr id="18" name="Group 17"/>
          <p:cNvGrpSpPr/>
          <p:nvPr/>
        </p:nvGrpSpPr>
        <p:grpSpPr>
          <a:xfrm>
            <a:off x="643419" y="3478733"/>
            <a:ext cx="3625400" cy="585775"/>
            <a:chOff x="857892" y="3495310"/>
            <a:chExt cx="4833866" cy="781033"/>
          </a:xfrm>
        </p:grpSpPr>
        <p:sp>
          <p:nvSpPr>
            <p:cNvPr id="70" name="TextBox 69"/>
            <p:cNvSpPr txBox="1"/>
            <p:nvPr/>
          </p:nvSpPr>
          <p:spPr>
            <a:xfrm>
              <a:off x="930723" y="3564541"/>
              <a:ext cx="1903257" cy="677108"/>
            </a:xfrm>
            <a:prstGeom prst="rect">
              <a:avLst/>
            </a:prstGeom>
            <a:noFill/>
          </p:spPr>
          <p:txBody>
            <a:bodyPr wrap="none" rtlCol="0">
              <a:spAutoFit/>
            </a:bodyPr>
            <a:lstStyle/>
            <a:p>
              <a:pPr algn="ctr"/>
              <a:r>
                <a:rPr lang="en-US" sz="1350" b="1"/>
                <a:t>Depleting SOM &amp;</a:t>
              </a:r>
            </a:p>
            <a:p>
              <a:pPr algn="ctr"/>
              <a:r>
                <a:rPr lang="en-US" sz="1350" b="1"/>
                <a:t>Soil life</a:t>
              </a:r>
            </a:p>
          </p:txBody>
        </p:sp>
        <p:grpSp>
          <p:nvGrpSpPr>
            <p:cNvPr id="16" name="Group 15"/>
            <p:cNvGrpSpPr/>
            <p:nvPr/>
          </p:nvGrpSpPr>
          <p:grpSpPr>
            <a:xfrm>
              <a:off x="857892" y="3495310"/>
              <a:ext cx="4833866" cy="781033"/>
              <a:chOff x="857892" y="3495310"/>
              <a:chExt cx="4833866" cy="781033"/>
            </a:xfrm>
          </p:grpSpPr>
          <p:sp>
            <p:nvSpPr>
              <p:cNvPr id="69" name="Rectangle 68"/>
              <p:cNvSpPr/>
              <p:nvPr/>
            </p:nvSpPr>
            <p:spPr>
              <a:xfrm>
                <a:off x="857892" y="3495310"/>
                <a:ext cx="2099961" cy="78103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n w="0"/>
                  <a:solidFill>
                    <a:schemeClr val="tx1"/>
                  </a:solidFill>
                  <a:effectLst>
                    <a:outerShdw blurRad="38100" dist="19050" dir="2700000" algn="tl" rotWithShape="0">
                      <a:schemeClr val="dk1">
                        <a:alpha val="40000"/>
                      </a:schemeClr>
                    </a:outerShdw>
                  </a:effectLst>
                </a:endParaRPr>
              </a:p>
            </p:txBody>
          </p:sp>
          <p:grpSp>
            <p:nvGrpSpPr>
              <p:cNvPr id="14" name="Group 13"/>
              <p:cNvGrpSpPr/>
              <p:nvPr/>
            </p:nvGrpSpPr>
            <p:grpSpPr>
              <a:xfrm>
                <a:off x="2996239" y="3698396"/>
                <a:ext cx="2695519" cy="469773"/>
                <a:chOff x="2996239" y="3698396"/>
                <a:chExt cx="2695519" cy="469773"/>
              </a:xfrm>
            </p:grpSpPr>
            <p:sp>
              <p:nvSpPr>
                <p:cNvPr id="78" name="Down Arrow 77"/>
                <p:cNvSpPr/>
                <p:nvPr/>
              </p:nvSpPr>
              <p:spPr>
                <a:xfrm rot="16200000">
                  <a:off x="4344622" y="2821033"/>
                  <a:ext cx="240190" cy="24540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9" name="TextBox 78"/>
                <p:cNvSpPr txBox="1"/>
                <p:nvPr/>
              </p:nvSpPr>
              <p:spPr>
                <a:xfrm>
                  <a:off x="2996239" y="3698396"/>
                  <a:ext cx="2659873" cy="400109"/>
                </a:xfrm>
                <a:prstGeom prst="rect">
                  <a:avLst/>
                </a:prstGeom>
                <a:noFill/>
              </p:spPr>
              <p:txBody>
                <a:bodyPr wrap="none" rtlCol="0">
                  <a:spAutoFit/>
                </a:bodyPr>
                <a:lstStyle/>
                <a:p>
                  <a:pPr algn="ctr"/>
                  <a:r>
                    <a:rPr lang="en-US" sz="1350" b="1"/>
                    <a:t>Less N &amp; P mineralization</a:t>
                  </a:r>
                </a:p>
              </p:txBody>
            </p:sp>
          </p:grpSp>
        </p:grpSp>
      </p:grpSp>
      <p:grpSp>
        <p:nvGrpSpPr>
          <p:cNvPr id="13" name="Group 12"/>
          <p:cNvGrpSpPr/>
          <p:nvPr/>
        </p:nvGrpSpPr>
        <p:grpSpPr>
          <a:xfrm>
            <a:off x="2294346" y="4138092"/>
            <a:ext cx="2613611" cy="418248"/>
            <a:chOff x="3059127" y="4374454"/>
            <a:chExt cx="3484815" cy="557663"/>
          </a:xfrm>
        </p:grpSpPr>
        <p:sp>
          <p:nvSpPr>
            <p:cNvPr id="75" name="Down Arrow 74"/>
            <p:cNvSpPr/>
            <p:nvPr/>
          </p:nvSpPr>
          <p:spPr>
            <a:xfrm rot="4440000">
              <a:off x="4551366" y="2939541"/>
              <a:ext cx="500337" cy="3484815"/>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0" name="TextBox 79"/>
            <p:cNvSpPr txBox="1"/>
            <p:nvPr/>
          </p:nvSpPr>
          <p:spPr>
            <a:xfrm rot="20640000">
              <a:off x="3773451" y="4374454"/>
              <a:ext cx="1148861" cy="400109"/>
            </a:xfrm>
            <a:prstGeom prst="rect">
              <a:avLst/>
            </a:prstGeom>
            <a:noFill/>
          </p:spPr>
          <p:txBody>
            <a:bodyPr wrap="none" rtlCol="0">
              <a:spAutoFit/>
            </a:bodyPr>
            <a:lstStyle/>
            <a:p>
              <a:r>
                <a:rPr lang="en-US" sz="1350" b="1"/>
                <a:t>P fixation</a:t>
              </a:r>
            </a:p>
          </p:txBody>
        </p:sp>
      </p:grpSp>
      <p:sp>
        <p:nvSpPr>
          <p:cNvPr id="81" name="TextBox 80"/>
          <p:cNvSpPr txBox="1"/>
          <p:nvPr/>
        </p:nvSpPr>
        <p:spPr>
          <a:xfrm rot="-960000">
            <a:off x="2848425" y="4626938"/>
            <a:ext cx="1286955" cy="300082"/>
          </a:xfrm>
          <a:prstGeom prst="rect">
            <a:avLst/>
          </a:prstGeom>
          <a:noFill/>
        </p:spPr>
        <p:txBody>
          <a:bodyPr wrap="none" rtlCol="0">
            <a:spAutoFit/>
          </a:bodyPr>
          <a:lstStyle/>
          <a:p>
            <a:r>
              <a:rPr lang="en-US" sz="1350" b="1"/>
              <a:t>P Solubilization</a:t>
            </a:r>
          </a:p>
        </p:txBody>
      </p:sp>
      <p:sp>
        <p:nvSpPr>
          <p:cNvPr id="6" name="Rectangle 5"/>
          <p:cNvSpPr/>
          <p:nvPr/>
        </p:nvSpPr>
        <p:spPr>
          <a:xfrm>
            <a:off x="6762491" y="5761222"/>
            <a:ext cx="2381510" cy="415498"/>
          </a:xfrm>
          <a:prstGeom prst="rect">
            <a:avLst/>
          </a:prstGeom>
        </p:spPr>
        <p:txBody>
          <a:bodyPr wrap="square">
            <a:spAutoFit/>
          </a:bodyPr>
          <a:lstStyle/>
          <a:p>
            <a:r>
              <a:rPr lang="en-US" sz="1050"/>
              <a:t>Adapted from Drinkwater &amp; </a:t>
            </a:r>
            <a:r>
              <a:rPr lang="en-US" sz="1050" err="1"/>
              <a:t>Snapp</a:t>
            </a:r>
            <a:r>
              <a:rPr lang="en-US" sz="1050"/>
              <a:t>, 2007</a:t>
            </a:r>
          </a:p>
        </p:txBody>
      </p:sp>
      <p:sp>
        <p:nvSpPr>
          <p:cNvPr id="48" name="Freeform 47"/>
          <p:cNvSpPr/>
          <p:nvPr/>
        </p:nvSpPr>
        <p:spPr>
          <a:xfrm>
            <a:off x="4487466" y="3312490"/>
            <a:ext cx="2119644" cy="729635"/>
          </a:xfrm>
          <a:custGeom>
            <a:avLst/>
            <a:gdLst>
              <a:gd name="connsiteX0" fmla="*/ 791936 w 2481943"/>
              <a:gd name="connsiteY0" fmla="*/ 114300 h 1690007"/>
              <a:gd name="connsiteX1" fmla="*/ 857250 w 2481943"/>
              <a:gd name="connsiteY1" fmla="*/ 81643 h 1690007"/>
              <a:gd name="connsiteX2" fmla="*/ 914400 w 2481943"/>
              <a:gd name="connsiteY2" fmla="*/ 57150 h 1690007"/>
              <a:gd name="connsiteX3" fmla="*/ 987878 w 2481943"/>
              <a:gd name="connsiteY3" fmla="*/ 24493 h 1690007"/>
              <a:gd name="connsiteX4" fmla="*/ 1134836 w 2481943"/>
              <a:gd name="connsiteY4" fmla="*/ 0 h 1690007"/>
              <a:gd name="connsiteX5" fmla="*/ 1681843 w 2481943"/>
              <a:gd name="connsiteY5" fmla="*/ 40821 h 1690007"/>
              <a:gd name="connsiteX6" fmla="*/ 1779814 w 2481943"/>
              <a:gd name="connsiteY6" fmla="*/ 65314 h 1690007"/>
              <a:gd name="connsiteX7" fmla="*/ 1845128 w 2481943"/>
              <a:gd name="connsiteY7" fmla="*/ 73479 h 1690007"/>
              <a:gd name="connsiteX8" fmla="*/ 1943100 w 2481943"/>
              <a:gd name="connsiteY8" fmla="*/ 106136 h 1690007"/>
              <a:gd name="connsiteX9" fmla="*/ 1992086 w 2481943"/>
              <a:gd name="connsiteY9" fmla="*/ 114300 h 1690007"/>
              <a:gd name="connsiteX10" fmla="*/ 2024743 w 2481943"/>
              <a:gd name="connsiteY10" fmla="*/ 122464 h 1690007"/>
              <a:gd name="connsiteX11" fmla="*/ 2065564 w 2481943"/>
              <a:gd name="connsiteY11" fmla="*/ 130629 h 1690007"/>
              <a:gd name="connsiteX12" fmla="*/ 2090057 w 2481943"/>
              <a:gd name="connsiteY12" fmla="*/ 195943 h 1690007"/>
              <a:gd name="connsiteX13" fmla="*/ 2106386 w 2481943"/>
              <a:gd name="connsiteY13" fmla="*/ 220436 h 1690007"/>
              <a:gd name="connsiteX14" fmla="*/ 2114550 w 2481943"/>
              <a:gd name="connsiteY14" fmla="*/ 359229 h 1690007"/>
              <a:gd name="connsiteX15" fmla="*/ 2098221 w 2481943"/>
              <a:gd name="connsiteY15" fmla="*/ 408214 h 1690007"/>
              <a:gd name="connsiteX16" fmla="*/ 2090057 w 2481943"/>
              <a:gd name="connsiteY16" fmla="*/ 481693 h 1690007"/>
              <a:gd name="connsiteX17" fmla="*/ 2041071 w 2481943"/>
              <a:gd name="connsiteY17" fmla="*/ 506186 h 1690007"/>
              <a:gd name="connsiteX18" fmla="*/ 1992086 w 2481943"/>
              <a:gd name="connsiteY18" fmla="*/ 514350 h 1690007"/>
              <a:gd name="connsiteX19" fmla="*/ 1894114 w 2481943"/>
              <a:gd name="connsiteY19" fmla="*/ 530679 h 1690007"/>
              <a:gd name="connsiteX20" fmla="*/ 1869621 w 2481943"/>
              <a:gd name="connsiteY20" fmla="*/ 538843 h 1690007"/>
              <a:gd name="connsiteX21" fmla="*/ 1853293 w 2481943"/>
              <a:gd name="connsiteY21" fmla="*/ 563336 h 1690007"/>
              <a:gd name="connsiteX22" fmla="*/ 1877786 w 2481943"/>
              <a:gd name="connsiteY22" fmla="*/ 636814 h 1690007"/>
              <a:gd name="connsiteX23" fmla="*/ 1902278 w 2481943"/>
              <a:gd name="connsiteY23" fmla="*/ 661307 h 1690007"/>
              <a:gd name="connsiteX24" fmla="*/ 1951264 w 2481943"/>
              <a:gd name="connsiteY24" fmla="*/ 677636 h 1690007"/>
              <a:gd name="connsiteX25" fmla="*/ 1983921 w 2481943"/>
              <a:gd name="connsiteY25" fmla="*/ 693964 h 1690007"/>
              <a:gd name="connsiteX26" fmla="*/ 2008414 w 2481943"/>
              <a:gd name="connsiteY26" fmla="*/ 702129 h 1690007"/>
              <a:gd name="connsiteX27" fmla="*/ 2065564 w 2481943"/>
              <a:gd name="connsiteY27" fmla="*/ 718457 h 1690007"/>
              <a:gd name="connsiteX28" fmla="*/ 2155371 w 2481943"/>
              <a:gd name="connsiteY28" fmla="*/ 726621 h 1690007"/>
              <a:gd name="connsiteX29" fmla="*/ 2179864 w 2481943"/>
              <a:gd name="connsiteY29" fmla="*/ 734786 h 1690007"/>
              <a:gd name="connsiteX30" fmla="*/ 2277836 w 2481943"/>
              <a:gd name="connsiteY30" fmla="*/ 751114 h 1690007"/>
              <a:gd name="connsiteX31" fmla="*/ 2302328 w 2481943"/>
              <a:gd name="connsiteY31" fmla="*/ 767443 h 1690007"/>
              <a:gd name="connsiteX32" fmla="*/ 2367643 w 2481943"/>
              <a:gd name="connsiteY32" fmla="*/ 832757 h 1690007"/>
              <a:gd name="connsiteX33" fmla="*/ 2424793 w 2481943"/>
              <a:gd name="connsiteY33" fmla="*/ 889907 h 1690007"/>
              <a:gd name="connsiteX34" fmla="*/ 2465614 w 2481943"/>
              <a:gd name="connsiteY34" fmla="*/ 938893 h 1690007"/>
              <a:gd name="connsiteX35" fmla="*/ 2481943 w 2481943"/>
              <a:gd name="connsiteY35" fmla="*/ 1004207 h 1690007"/>
              <a:gd name="connsiteX36" fmla="*/ 2473778 w 2481943"/>
              <a:gd name="connsiteY36" fmla="*/ 1036864 h 1690007"/>
              <a:gd name="connsiteX37" fmla="*/ 2449286 w 2481943"/>
              <a:gd name="connsiteY37" fmla="*/ 1045029 h 1690007"/>
              <a:gd name="connsiteX38" fmla="*/ 2424793 w 2481943"/>
              <a:gd name="connsiteY38" fmla="*/ 1061357 h 1690007"/>
              <a:gd name="connsiteX39" fmla="*/ 2416628 w 2481943"/>
              <a:gd name="connsiteY39" fmla="*/ 1085850 h 1690007"/>
              <a:gd name="connsiteX40" fmla="*/ 2432957 w 2481943"/>
              <a:gd name="connsiteY40" fmla="*/ 1224643 h 1690007"/>
              <a:gd name="connsiteX41" fmla="*/ 2441121 w 2481943"/>
              <a:gd name="connsiteY41" fmla="*/ 1322614 h 1690007"/>
              <a:gd name="connsiteX42" fmla="*/ 2432957 w 2481943"/>
              <a:gd name="connsiteY42" fmla="*/ 1412421 h 1690007"/>
              <a:gd name="connsiteX43" fmla="*/ 2408464 w 2481943"/>
              <a:gd name="connsiteY43" fmla="*/ 1436914 h 1690007"/>
              <a:gd name="connsiteX44" fmla="*/ 2269671 w 2481943"/>
              <a:gd name="connsiteY44" fmla="*/ 1461407 h 1690007"/>
              <a:gd name="connsiteX45" fmla="*/ 2155371 w 2481943"/>
              <a:gd name="connsiteY45" fmla="*/ 1469571 h 1690007"/>
              <a:gd name="connsiteX46" fmla="*/ 2098221 w 2481943"/>
              <a:gd name="connsiteY46" fmla="*/ 1485900 h 1690007"/>
              <a:gd name="connsiteX47" fmla="*/ 2032907 w 2481943"/>
              <a:gd name="connsiteY47" fmla="*/ 1526721 h 1690007"/>
              <a:gd name="connsiteX48" fmla="*/ 1992086 w 2481943"/>
              <a:gd name="connsiteY48" fmla="*/ 1534886 h 1690007"/>
              <a:gd name="connsiteX49" fmla="*/ 1926771 w 2481943"/>
              <a:gd name="connsiteY49" fmla="*/ 1551214 h 1690007"/>
              <a:gd name="connsiteX50" fmla="*/ 1902278 w 2481943"/>
              <a:gd name="connsiteY50" fmla="*/ 1559379 h 1690007"/>
              <a:gd name="connsiteX51" fmla="*/ 1853293 w 2481943"/>
              <a:gd name="connsiteY51" fmla="*/ 1567543 h 1690007"/>
              <a:gd name="connsiteX52" fmla="*/ 1812471 w 2481943"/>
              <a:gd name="connsiteY52" fmla="*/ 1575707 h 1690007"/>
              <a:gd name="connsiteX53" fmla="*/ 1779814 w 2481943"/>
              <a:gd name="connsiteY53" fmla="*/ 1583871 h 1690007"/>
              <a:gd name="connsiteX54" fmla="*/ 1706336 w 2481943"/>
              <a:gd name="connsiteY54" fmla="*/ 1600200 h 1690007"/>
              <a:gd name="connsiteX55" fmla="*/ 1657350 w 2481943"/>
              <a:gd name="connsiteY55" fmla="*/ 1616529 h 1690007"/>
              <a:gd name="connsiteX56" fmla="*/ 1436914 w 2481943"/>
              <a:gd name="connsiteY56" fmla="*/ 1632857 h 1690007"/>
              <a:gd name="connsiteX57" fmla="*/ 1371600 w 2481943"/>
              <a:gd name="connsiteY57" fmla="*/ 1641021 h 1690007"/>
              <a:gd name="connsiteX58" fmla="*/ 1322614 w 2481943"/>
              <a:gd name="connsiteY58" fmla="*/ 1649186 h 1690007"/>
              <a:gd name="connsiteX59" fmla="*/ 1216478 w 2481943"/>
              <a:gd name="connsiteY59" fmla="*/ 1657350 h 1690007"/>
              <a:gd name="connsiteX60" fmla="*/ 1134836 w 2481943"/>
              <a:gd name="connsiteY60" fmla="*/ 1665514 h 1690007"/>
              <a:gd name="connsiteX61" fmla="*/ 1110343 w 2481943"/>
              <a:gd name="connsiteY61" fmla="*/ 1673679 h 1690007"/>
              <a:gd name="connsiteX62" fmla="*/ 1028700 w 2481943"/>
              <a:gd name="connsiteY62" fmla="*/ 1690007 h 1690007"/>
              <a:gd name="connsiteX63" fmla="*/ 734786 w 2481943"/>
              <a:gd name="connsiteY63" fmla="*/ 1673679 h 1690007"/>
              <a:gd name="connsiteX64" fmla="*/ 710293 w 2481943"/>
              <a:gd name="connsiteY64" fmla="*/ 1657350 h 1690007"/>
              <a:gd name="connsiteX65" fmla="*/ 685800 w 2481943"/>
              <a:gd name="connsiteY65" fmla="*/ 1649186 h 1690007"/>
              <a:gd name="connsiteX66" fmla="*/ 677636 w 2481943"/>
              <a:gd name="connsiteY66" fmla="*/ 1436914 h 1690007"/>
              <a:gd name="connsiteX67" fmla="*/ 653143 w 2481943"/>
              <a:gd name="connsiteY67" fmla="*/ 1428750 h 1690007"/>
              <a:gd name="connsiteX68" fmla="*/ 620486 w 2481943"/>
              <a:gd name="connsiteY68" fmla="*/ 1420586 h 1690007"/>
              <a:gd name="connsiteX69" fmla="*/ 595993 w 2481943"/>
              <a:gd name="connsiteY69" fmla="*/ 1412421 h 1690007"/>
              <a:gd name="connsiteX70" fmla="*/ 563336 w 2481943"/>
              <a:gd name="connsiteY70" fmla="*/ 1404257 h 1690007"/>
              <a:gd name="connsiteX71" fmla="*/ 514350 w 2481943"/>
              <a:gd name="connsiteY71" fmla="*/ 1387929 h 1690007"/>
              <a:gd name="connsiteX72" fmla="*/ 391886 w 2481943"/>
              <a:gd name="connsiteY72" fmla="*/ 1371600 h 1690007"/>
              <a:gd name="connsiteX73" fmla="*/ 359228 w 2481943"/>
              <a:gd name="connsiteY73" fmla="*/ 1322614 h 1690007"/>
              <a:gd name="connsiteX74" fmla="*/ 342900 w 2481943"/>
              <a:gd name="connsiteY74" fmla="*/ 1249136 h 1690007"/>
              <a:gd name="connsiteX75" fmla="*/ 351064 w 2481943"/>
              <a:gd name="connsiteY75" fmla="*/ 1151164 h 1690007"/>
              <a:gd name="connsiteX76" fmla="*/ 367393 w 2481943"/>
              <a:gd name="connsiteY76" fmla="*/ 1126671 h 1690007"/>
              <a:gd name="connsiteX77" fmla="*/ 383721 w 2481943"/>
              <a:gd name="connsiteY77" fmla="*/ 1077686 h 1690007"/>
              <a:gd name="connsiteX78" fmla="*/ 391886 w 2481943"/>
              <a:gd name="connsiteY78" fmla="*/ 1053193 h 1690007"/>
              <a:gd name="connsiteX79" fmla="*/ 383721 w 2481943"/>
              <a:gd name="connsiteY79" fmla="*/ 938893 h 1690007"/>
              <a:gd name="connsiteX80" fmla="*/ 375557 w 2481943"/>
              <a:gd name="connsiteY80" fmla="*/ 914400 h 1690007"/>
              <a:gd name="connsiteX81" fmla="*/ 342900 w 2481943"/>
              <a:gd name="connsiteY81" fmla="*/ 865414 h 1690007"/>
              <a:gd name="connsiteX82" fmla="*/ 318407 w 2481943"/>
              <a:gd name="connsiteY82" fmla="*/ 849086 h 1690007"/>
              <a:gd name="connsiteX83" fmla="*/ 285750 w 2481943"/>
              <a:gd name="connsiteY83" fmla="*/ 808264 h 1690007"/>
              <a:gd name="connsiteX84" fmla="*/ 253093 w 2481943"/>
              <a:gd name="connsiteY84" fmla="*/ 751114 h 1690007"/>
              <a:gd name="connsiteX85" fmla="*/ 204107 w 2481943"/>
              <a:gd name="connsiteY85" fmla="*/ 710293 h 1690007"/>
              <a:gd name="connsiteX86" fmla="*/ 179614 w 2481943"/>
              <a:gd name="connsiteY86" fmla="*/ 685800 h 1690007"/>
              <a:gd name="connsiteX87" fmla="*/ 130628 w 2481943"/>
              <a:gd name="connsiteY87" fmla="*/ 636814 h 1690007"/>
              <a:gd name="connsiteX88" fmla="*/ 65314 w 2481943"/>
              <a:gd name="connsiteY88" fmla="*/ 612321 h 1690007"/>
              <a:gd name="connsiteX89" fmla="*/ 0 w 2481943"/>
              <a:gd name="connsiteY89" fmla="*/ 579664 h 1690007"/>
              <a:gd name="connsiteX90" fmla="*/ 8164 w 2481943"/>
              <a:gd name="connsiteY90" fmla="*/ 473529 h 1690007"/>
              <a:gd name="connsiteX91" fmla="*/ 32657 w 2481943"/>
              <a:gd name="connsiteY91" fmla="*/ 449036 h 1690007"/>
              <a:gd name="connsiteX92" fmla="*/ 73478 w 2481943"/>
              <a:gd name="connsiteY92" fmla="*/ 416379 h 1690007"/>
              <a:gd name="connsiteX93" fmla="*/ 440871 w 2481943"/>
              <a:gd name="connsiteY93" fmla="*/ 408214 h 1690007"/>
              <a:gd name="connsiteX94" fmla="*/ 457200 w 2481943"/>
              <a:gd name="connsiteY94" fmla="*/ 359229 h 1690007"/>
              <a:gd name="connsiteX95" fmla="*/ 489857 w 2481943"/>
              <a:gd name="connsiteY95" fmla="*/ 310243 h 1690007"/>
              <a:gd name="connsiteX96" fmla="*/ 514350 w 2481943"/>
              <a:gd name="connsiteY96" fmla="*/ 261257 h 1690007"/>
              <a:gd name="connsiteX97" fmla="*/ 612321 w 2481943"/>
              <a:gd name="connsiteY97" fmla="*/ 236764 h 1690007"/>
              <a:gd name="connsiteX98" fmla="*/ 636814 w 2481943"/>
              <a:gd name="connsiteY98" fmla="*/ 228600 h 1690007"/>
              <a:gd name="connsiteX99" fmla="*/ 685800 w 2481943"/>
              <a:gd name="connsiteY99" fmla="*/ 220436 h 1690007"/>
              <a:gd name="connsiteX100" fmla="*/ 702128 w 2481943"/>
              <a:gd name="connsiteY100" fmla="*/ 195943 h 1690007"/>
              <a:gd name="connsiteX101" fmla="*/ 710293 w 2481943"/>
              <a:gd name="connsiteY101" fmla="*/ 171450 h 1690007"/>
              <a:gd name="connsiteX102" fmla="*/ 791936 w 2481943"/>
              <a:gd name="connsiteY102" fmla="*/ 114300 h 169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2481943" h="1690007">
                <a:moveTo>
                  <a:pt x="791936" y="114300"/>
                </a:moveTo>
                <a:cubicBezTo>
                  <a:pt x="816429" y="99332"/>
                  <a:pt x="795729" y="108009"/>
                  <a:pt x="857250" y="81643"/>
                </a:cubicBezTo>
                <a:cubicBezTo>
                  <a:pt x="927870" y="51377"/>
                  <a:pt x="856960" y="76296"/>
                  <a:pt x="914400" y="57150"/>
                </a:cubicBezTo>
                <a:cubicBezTo>
                  <a:pt x="953151" y="18399"/>
                  <a:pt x="923845" y="38215"/>
                  <a:pt x="987878" y="24493"/>
                </a:cubicBezTo>
                <a:cubicBezTo>
                  <a:pt x="1108430" y="-1340"/>
                  <a:pt x="995881" y="13895"/>
                  <a:pt x="1134836" y="0"/>
                </a:cubicBezTo>
                <a:cubicBezTo>
                  <a:pt x="1317172" y="13607"/>
                  <a:pt x="1499931" y="22400"/>
                  <a:pt x="1681843" y="40821"/>
                </a:cubicBezTo>
                <a:cubicBezTo>
                  <a:pt x="1715334" y="44212"/>
                  <a:pt x="1746806" y="58712"/>
                  <a:pt x="1779814" y="65314"/>
                </a:cubicBezTo>
                <a:cubicBezTo>
                  <a:pt x="1801329" y="69617"/>
                  <a:pt x="1823357" y="70757"/>
                  <a:pt x="1845128" y="73479"/>
                </a:cubicBezTo>
                <a:cubicBezTo>
                  <a:pt x="1877785" y="84365"/>
                  <a:pt x="1909932" y="96923"/>
                  <a:pt x="1943100" y="106136"/>
                </a:cubicBezTo>
                <a:cubicBezTo>
                  <a:pt x="1959050" y="110566"/>
                  <a:pt x="1975854" y="111054"/>
                  <a:pt x="1992086" y="114300"/>
                </a:cubicBezTo>
                <a:cubicBezTo>
                  <a:pt x="2003089" y="116500"/>
                  <a:pt x="2013790" y="120030"/>
                  <a:pt x="2024743" y="122464"/>
                </a:cubicBezTo>
                <a:cubicBezTo>
                  <a:pt x="2038289" y="125474"/>
                  <a:pt x="2051957" y="127907"/>
                  <a:pt x="2065564" y="130629"/>
                </a:cubicBezTo>
                <a:cubicBezTo>
                  <a:pt x="2103857" y="188066"/>
                  <a:pt x="2059792" y="115236"/>
                  <a:pt x="2090057" y="195943"/>
                </a:cubicBezTo>
                <a:cubicBezTo>
                  <a:pt x="2093502" y="205131"/>
                  <a:pt x="2100943" y="212272"/>
                  <a:pt x="2106386" y="220436"/>
                </a:cubicBezTo>
                <a:cubicBezTo>
                  <a:pt x="2128793" y="287660"/>
                  <a:pt x="2130256" y="270231"/>
                  <a:pt x="2114550" y="359229"/>
                </a:cubicBezTo>
                <a:cubicBezTo>
                  <a:pt x="2111559" y="376179"/>
                  <a:pt x="2098221" y="408214"/>
                  <a:pt x="2098221" y="408214"/>
                </a:cubicBezTo>
                <a:cubicBezTo>
                  <a:pt x="2095500" y="432707"/>
                  <a:pt x="2098479" y="458533"/>
                  <a:pt x="2090057" y="481693"/>
                </a:cubicBezTo>
                <a:cubicBezTo>
                  <a:pt x="2086186" y="492338"/>
                  <a:pt x="2050505" y="504090"/>
                  <a:pt x="2041071" y="506186"/>
                </a:cubicBezTo>
                <a:cubicBezTo>
                  <a:pt x="2024912" y="509777"/>
                  <a:pt x="2008447" y="511833"/>
                  <a:pt x="1992086" y="514350"/>
                </a:cubicBezTo>
                <a:cubicBezTo>
                  <a:pt x="1956128" y="519882"/>
                  <a:pt x="1928617" y="522053"/>
                  <a:pt x="1894114" y="530679"/>
                </a:cubicBezTo>
                <a:cubicBezTo>
                  <a:pt x="1885765" y="532766"/>
                  <a:pt x="1877785" y="536122"/>
                  <a:pt x="1869621" y="538843"/>
                </a:cubicBezTo>
                <a:cubicBezTo>
                  <a:pt x="1864178" y="547007"/>
                  <a:pt x="1854377" y="553584"/>
                  <a:pt x="1853293" y="563336"/>
                </a:cubicBezTo>
                <a:cubicBezTo>
                  <a:pt x="1849958" y="593355"/>
                  <a:pt x="1860047" y="615527"/>
                  <a:pt x="1877786" y="636814"/>
                </a:cubicBezTo>
                <a:cubicBezTo>
                  <a:pt x="1885177" y="645684"/>
                  <a:pt x="1892185" y="655700"/>
                  <a:pt x="1902278" y="661307"/>
                </a:cubicBezTo>
                <a:cubicBezTo>
                  <a:pt x="1917324" y="669666"/>
                  <a:pt x="1935869" y="669939"/>
                  <a:pt x="1951264" y="677636"/>
                </a:cubicBezTo>
                <a:cubicBezTo>
                  <a:pt x="1962150" y="683079"/>
                  <a:pt x="1972735" y="689170"/>
                  <a:pt x="1983921" y="693964"/>
                </a:cubicBezTo>
                <a:cubicBezTo>
                  <a:pt x="1991831" y="697354"/>
                  <a:pt x="2000171" y="699656"/>
                  <a:pt x="2008414" y="702129"/>
                </a:cubicBezTo>
                <a:cubicBezTo>
                  <a:pt x="2027391" y="707822"/>
                  <a:pt x="2046021" y="715200"/>
                  <a:pt x="2065564" y="718457"/>
                </a:cubicBezTo>
                <a:cubicBezTo>
                  <a:pt x="2095214" y="723399"/>
                  <a:pt x="2125435" y="723900"/>
                  <a:pt x="2155371" y="726621"/>
                </a:cubicBezTo>
                <a:cubicBezTo>
                  <a:pt x="2163535" y="729343"/>
                  <a:pt x="2171425" y="733098"/>
                  <a:pt x="2179864" y="734786"/>
                </a:cubicBezTo>
                <a:cubicBezTo>
                  <a:pt x="2212329" y="741279"/>
                  <a:pt x="2245846" y="742583"/>
                  <a:pt x="2277836" y="751114"/>
                </a:cubicBezTo>
                <a:cubicBezTo>
                  <a:pt x="2287317" y="753642"/>
                  <a:pt x="2294344" y="761740"/>
                  <a:pt x="2302328" y="767443"/>
                </a:cubicBezTo>
                <a:cubicBezTo>
                  <a:pt x="2358087" y="807271"/>
                  <a:pt x="2314755" y="775061"/>
                  <a:pt x="2367643" y="832757"/>
                </a:cubicBezTo>
                <a:cubicBezTo>
                  <a:pt x="2385848" y="852616"/>
                  <a:pt x="2409849" y="867491"/>
                  <a:pt x="2424793" y="889907"/>
                </a:cubicBezTo>
                <a:cubicBezTo>
                  <a:pt x="2447525" y="924007"/>
                  <a:pt x="2434183" y="907462"/>
                  <a:pt x="2465614" y="938893"/>
                </a:cubicBezTo>
                <a:cubicBezTo>
                  <a:pt x="2472055" y="958218"/>
                  <a:pt x="2481943" y="984507"/>
                  <a:pt x="2481943" y="1004207"/>
                </a:cubicBezTo>
                <a:cubicBezTo>
                  <a:pt x="2481943" y="1015428"/>
                  <a:pt x="2480787" y="1028102"/>
                  <a:pt x="2473778" y="1036864"/>
                </a:cubicBezTo>
                <a:cubicBezTo>
                  <a:pt x="2468402" y="1043584"/>
                  <a:pt x="2456983" y="1041180"/>
                  <a:pt x="2449286" y="1045029"/>
                </a:cubicBezTo>
                <a:cubicBezTo>
                  <a:pt x="2440510" y="1049417"/>
                  <a:pt x="2432957" y="1055914"/>
                  <a:pt x="2424793" y="1061357"/>
                </a:cubicBezTo>
                <a:cubicBezTo>
                  <a:pt x="2422071" y="1069521"/>
                  <a:pt x="2416628" y="1077244"/>
                  <a:pt x="2416628" y="1085850"/>
                </a:cubicBezTo>
                <a:cubicBezTo>
                  <a:pt x="2416628" y="1182398"/>
                  <a:pt x="2414692" y="1169846"/>
                  <a:pt x="2432957" y="1224643"/>
                </a:cubicBezTo>
                <a:cubicBezTo>
                  <a:pt x="2435678" y="1257300"/>
                  <a:pt x="2441121" y="1289844"/>
                  <a:pt x="2441121" y="1322614"/>
                </a:cubicBezTo>
                <a:cubicBezTo>
                  <a:pt x="2441121" y="1352673"/>
                  <a:pt x="2441215" y="1383518"/>
                  <a:pt x="2432957" y="1412421"/>
                </a:cubicBezTo>
                <a:cubicBezTo>
                  <a:pt x="2429785" y="1423523"/>
                  <a:pt x="2418557" y="1431307"/>
                  <a:pt x="2408464" y="1436914"/>
                </a:cubicBezTo>
                <a:cubicBezTo>
                  <a:pt x="2368581" y="1459071"/>
                  <a:pt x="2310920" y="1458107"/>
                  <a:pt x="2269671" y="1461407"/>
                </a:cubicBezTo>
                <a:lnTo>
                  <a:pt x="2155371" y="1469571"/>
                </a:lnTo>
                <a:cubicBezTo>
                  <a:pt x="2148306" y="1471337"/>
                  <a:pt x="2107328" y="1480696"/>
                  <a:pt x="2098221" y="1485900"/>
                </a:cubicBezTo>
                <a:cubicBezTo>
                  <a:pt x="2059110" y="1508249"/>
                  <a:pt x="2074799" y="1512757"/>
                  <a:pt x="2032907" y="1526721"/>
                </a:cubicBezTo>
                <a:cubicBezTo>
                  <a:pt x="2019743" y="1531109"/>
                  <a:pt x="2005607" y="1531766"/>
                  <a:pt x="1992086" y="1534886"/>
                </a:cubicBezTo>
                <a:cubicBezTo>
                  <a:pt x="1970219" y="1539932"/>
                  <a:pt x="1948061" y="1544117"/>
                  <a:pt x="1926771" y="1551214"/>
                </a:cubicBezTo>
                <a:cubicBezTo>
                  <a:pt x="1918607" y="1553936"/>
                  <a:pt x="1910679" y="1557512"/>
                  <a:pt x="1902278" y="1559379"/>
                </a:cubicBezTo>
                <a:cubicBezTo>
                  <a:pt x="1886119" y="1562970"/>
                  <a:pt x="1869580" y="1564582"/>
                  <a:pt x="1853293" y="1567543"/>
                </a:cubicBezTo>
                <a:cubicBezTo>
                  <a:pt x="1839640" y="1570025"/>
                  <a:pt x="1826017" y="1572697"/>
                  <a:pt x="1812471" y="1575707"/>
                </a:cubicBezTo>
                <a:cubicBezTo>
                  <a:pt x="1801518" y="1578141"/>
                  <a:pt x="1790767" y="1581437"/>
                  <a:pt x="1779814" y="1583871"/>
                </a:cubicBezTo>
                <a:cubicBezTo>
                  <a:pt x="1749865" y="1590526"/>
                  <a:pt x="1734767" y="1591671"/>
                  <a:pt x="1706336" y="1600200"/>
                </a:cubicBezTo>
                <a:cubicBezTo>
                  <a:pt x="1689850" y="1605146"/>
                  <a:pt x="1674477" y="1614816"/>
                  <a:pt x="1657350" y="1616529"/>
                </a:cubicBezTo>
                <a:cubicBezTo>
                  <a:pt x="1529593" y="1629304"/>
                  <a:pt x="1603010" y="1623087"/>
                  <a:pt x="1436914" y="1632857"/>
                </a:cubicBezTo>
                <a:lnTo>
                  <a:pt x="1371600" y="1641021"/>
                </a:lnTo>
                <a:cubicBezTo>
                  <a:pt x="1355212" y="1643362"/>
                  <a:pt x="1339077" y="1647453"/>
                  <a:pt x="1322614" y="1649186"/>
                </a:cubicBezTo>
                <a:cubicBezTo>
                  <a:pt x="1287326" y="1652901"/>
                  <a:pt x="1251828" y="1654276"/>
                  <a:pt x="1216478" y="1657350"/>
                </a:cubicBezTo>
                <a:cubicBezTo>
                  <a:pt x="1189231" y="1659719"/>
                  <a:pt x="1162050" y="1662793"/>
                  <a:pt x="1134836" y="1665514"/>
                </a:cubicBezTo>
                <a:cubicBezTo>
                  <a:pt x="1126672" y="1668236"/>
                  <a:pt x="1118782" y="1671991"/>
                  <a:pt x="1110343" y="1673679"/>
                </a:cubicBezTo>
                <a:cubicBezTo>
                  <a:pt x="1016521" y="1692444"/>
                  <a:pt x="1084039" y="1671561"/>
                  <a:pt x="1028700" y="1690007"/>
                </a:cubicBezTo>
                <a:cubicBezTo>
                  <a:pt x="930729" y="1684564"/>
                  <a:pt x="832396" y="1683690"/>
                  <a:pt x="734786" y="1673679"/>
                </a:cubicBezTo>
                <a:cubicBezTo>
                  <a:pt x="725025" y="1672678"/>
                  <a:pt x="719069" y="1661738"/>
                  <a:pt x="710293" y="1657350"/>
                </a:cubicBezTo>
                <a:cubicBezTo>
                  <a:pt x="702596" y="1653501"/>
                  <a:pt x="693964" y="1651907"/>
                  <a:pt x="685800" y="1649186"/>
                </a:cubicBezTo>
                <a:cubicBezTo>
                  <a:pt x="687640" y="1614215"/>
                  <a:pt x="711006" y="1490307"/>
                  <a:pt x="677636" y="1436914"/>
                </a:cubicBezTo>
                <a:cubicBezTo>
                  <a:pt x="673075" y="1429616"/>
                  <a:pt x="661418" y="1431114"/>
                  <a:pt x="653143" y="1428750"/>
                </a:cubicBezTo>
                <a:cubicBezTo>
                  <a:pt x="642354" y="1425668"/>
                  <a:pt x="631275" y="1423669"/>
                  <a:pt x="620486" y="1420586"/>
                </a:cubicBezTo>
                <a:cubicBezTo>
                  <a:pt x="612211" y="1418222"/>
                  <a:pt x="604268" y="1414785"/>
                  <a:pt x="595993" y="1412421"/>
                </a:cubicBezTo>
                <a:cubicBezTo>
                  <a:pt x="585204" y="1409338"/>
                  <a:pt x="574083" y="1407481"/>
                  <a:pt x="563336" y="1404257"/>
                </a:cubicBezTo>
                <a:cubicBezTo>
                  <a:pt x="546850" y="1399311"/>
                  <a:pt x="531121" y="1391799"/>
                  <a:pt x="514350" y="1387929"/>
                </a:cubicBezTo>
                <a:cubicBezTo>
                  <a:pt x="501023" y="1384853"/>
                  <a:pt x="401565" y="1372810"/>
                  <a:pt x="391886" y="1371600"/>
                </a:cubicBezTo>
                <a:cubicBezTo>
                  <a:pt x="381000" y="1355271"/>
                  <a:pt x="363988" y="1341653"/>
                  <a:pt x="359228" y="1322614"/>
                </a:cubicBezTo>
                <a:cubicBezTo>
                  <a:pt x="347699" y="1276495"/>
                  <a:pt x="353265" y="1300960"/>
                  <a:pt x="342900" y="1249136"/>
                </a:cubicBezTo>
                <a:cubicBezTo>
                  <a:pt x="345621" y="1216479"/>
                  <a:pt x="344637" y="1183298"/>
                  <a:pt x="351064" y="1151164"/>
                </a:cubicBezTo>
                <a:cubicBezTo>
                  <a:pt x="352988" y="1141542"/>
                  <a:pt x="363408" y="1135638"/>
                  <a:pt x="367393" y="1126671"/>
                </a:cubicBezTo>
                <a:cubicBezTo>
                  <a:pt x="374383" y="1110943"/>
                  <a:pt x="378278" y="1094014"/>
                  <a:pt x="383721" y="1077686"/>
                </a:cubicBezTo>
                <a:lnTo>
                  <a:pt x="391886" y="1053193"/>
                </a:lnTo>
                <a:cubicBezTo>
                  <a:pt x="389164" y="1015093"/>
                  <a:pt x="388184" y="976828"/>
                  <a:pt x="383721" y="938893"/>
                </a:cubicBezTo>
                <a:cubicBezTo>
                  <a:pt x="382715" y="930346"/>
                  <a:pt x="379736" y="921923"/>
                  <a:pt x="375557" y="914400"/>
                </a:cubicBezTo>
                <a:cubicBezTo>
                  <a:pt x="366027" y="897245"/>
                  <a:pt x="359229" y="876299"/>
                  <a:pt x="342900" y="865414"/>
                </a:cubicBezTo>
                <a:lnTo>
                  <a:pt x="318407" y="849086"/>
                </a:lnTo>
                <a:cubicBezTo>
                  <a:pt x="302514" y="801404"/>
                  <a:pt x="322679" y="845193"/>
                  <a:pt x="285750" y="808264"/>
                </a:cubicBezTo>
                <a:cubicBezTo>
                  <a:pt x="266463" y="788977"/>
                  <a:pt x="269105" y="773531"/>
                  <a:pt x="253093" y="751114"/>
                </a:cubicBezTo>
                <a:cubicBezTo>
                  <a:pt x="232046" y="721648"/>
                  <a:pt x="229382" y="731355"/>
                  <a:pt x="204107" y="710293"/>
                </a:cubicBezTo>
                <a:cubicBezTo>
                  <a:pt x="195237" y="702901"/>
                  <a:pt x="187128" y="694566"/>
                  <a:pt x="179614" y="685800"/>
                </a:cubicBezTo>
                <a:cubicBezTo>
                  <a:pt x="156918" y="659322"/>
                  <a:pt x="160901" y="650575"/>
                  <a:pt x="130628" y="636814"/>
                </a:cubicBezTo>
                <a:cubicBezTo>
                  <a:pt x="109460" y="627192"/>
                  <a:pt x="86616" y="621641"/>
                  <a:pt x="65314" y="612321"/>
                </a:cubicBezTo>
                <a:cubicBezTo>
                  <a:pt x="43014" y="602565"/>
                  <a:pt x="0" y="579664"/>
                  <a:pt x="0" y="579664"/>
                </a:cubicBezTo>
                <a:cubicBezTo>
                  <a:pt x="2721" y="544286"/>
                  <a:pt x="-442" y="507952"/>
                  <a:pt x="8164" y="473529"/>
                </a:cubicBezTo>
                <a:cubicBezTo>
                  <a:pt x="10964" y="462328"/>
                  <a:pt x="25265" y="457906"/>
                  <a:pt x="32657" y="449036"/>
                </a:cubicBezTo>
                <a:cubicBezTo>
                  <a:pt x="49520" y="428800"/>
                  <a:pt x="43395" y="417632"/>
                  <a:pt x="73478" y="416379"/>
                </a:cubicBezTo>
                <a:cubicBezTo>
                  <a:pt x="195866" y="411279"/>
                  <a:pt x="318407" y="410936"/>
                  <a:pt x="440871" y="408214"/>
                </a:cubicBezTo>
                <a:cubicBezTo>
                  <a:pt x="446314" y="391886"/>
                  <a:pt x="447653" y="373550"/>
                  <a:pt x="457200" y="359229"/>
                </a:cubicBezTo>
                <a:lnTo>
                  <a:pt x="489857" y="310243"/>
                </a:lnTo>
                <a:cubicBezTo>
                  <a:pt x="494306" y="296897"/>
                  <a:pt x="501021" y="269587"/>
                  <a:pt x="514350" y="261257"/>
                </a:cubicBezTo>
                <a:cubicBezTo>
                  <a:pt x="541652" y="244194"/>
                  <a:pt x="582317" y="243432"/>
                  <a:pt x="612321" y="236764"/>
                </a:cubicBezTo>
                <a:cubicBezTo>
                  <a:pt x="620722" y="234897"/>
                  <a:pt x="628413" y="230467"/>
                  <a:pt x="636814" y="228600"/>
                </a:cubicBezTo>
                <a:cubicBezTo>
                  <a:pt x="652974" y="225009"/>
                  <a:pt x="669471" y="223157"/>
                  <a:pt x="685800" y="220436"/>
                </a:cubicBezTo>
                <a:cubicBezTo>
                  <a:pt x="691243" y="212272"/>
                  <a:pt x="697740" y="204719"/>
                  <a:pt x="702128" y="195943"/>
                </a:cubicBezTo>
                <a:cubicBezTo>
                  <a:pt x="705977" y="188246"/>
                  <a:pt x="703290" y="176452"/>
                  <a:pt x="710293" y="171450"/>
                </a:cubicBezTo>
                <a:cubicBezTo>
                  <a:pt x="734358" y="154260"/>
                  <a:pt x="767443" y="129268"/>
                  <a:pt x="791936" y="114300"/>
                </a:cubicBezTo>
                <a:close/>
              </a:path>
            </a:pathLst>
          </a:cu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0" name="TextBox 49"/>
          <p:cNvSpPr txBox="1"/>
          <p:nvPr/>
        </p:nvSpPr>
        <p:spPr>
          <a:xfrm>
            <a:off x="4804899" y="3562196"/>
            <a:ext cx="1784463" cy="300082"/>
          </a:xfrm>
          <a:prstGeom prst="rect">
            <a:avLst/>
          </a:prstGeom>
          <a:noFill/>
        </p:spPr>
        <p:txBody>
          <a:bodyPr wrap="none" rtlCol="0">
            <a:spAutoFit/>
          </a:bodyPr>
          <a:lstStyle/>
          <a:p>
            <a:r>
              <a:rPr lang="en-US" sz="1350" b="1"/>
              <a:t>Soluble N and P in Soil</a:t>
            </a:r>
          </a:p>
        </p:txBody>
      </p:sp>
      <p:sp>
        <p:nvSpPr>
          <p:cNvPr id="59" name="Rectangle 58"/>
          <p:cNvSpPr>
            <a:spLocks/>
          </p:cNvSpPr>
          <p:nvPr/>
        </p:nvSpPr>
        <p:spPr>
          <a:xfrm rot="2100000">
            <a:off x="4092302" y="3332765"/>
            <a:ext cx="311304" cy="323165"/>
          </a:xfrm>
          <a:prstGeom prst="rect">
            <a:avLst/>
          </a:prstGeom>
        </p:spPr>
        <p:txBody>
          <a:bodyPr wrap="none">
            <a:spAutoFit/>
          </a:bodyPr>
          <a:lstStyle/>
          <a:p>
            <a:pPr algn="ctr"/>
            <a:r>
              <a:rPr lang="en-US" sz="1500" b="1">
                <a:ln w="0"/>
                <a:effectLst>
                  <a:outerShdw blurRad="38100" dist="19050" dir="2700000" algn="tl" rotWithShape="0">
                    <a:schemeClr val="dk1">
                      <a:alpha val="40000"/>
                    </a:schemeClr>
                  </a:outerShdw>
                </a:effectLst>
              </a:rPr>
              <a:t>N</a:t>
            </a:r>
          </a:p>
        </p:txBody>
      </p:sp>
      <p:sp>
        <p:nvSpPr>
          <p:cNvPr id="60" name="Rectangle 59"/>
          <p:cNvSpPr>
            <a:spLocks/>
          </p:cNvSpPr>
          <p:nvPr/>
        </p:nvSpPr>
        <p:spPr>
          <a:xfrm rot="2100000">
            <a:off x="4255229" y="3139940"/>
            <a:ext cx="287258" cy="323165"/>
          </a:xfrm>
          <a:prstGeom prst="rect">
            <a:avLst/>
          </a:prstGeom>
        </p:spPr>
        <p:txBody>
          <a:bodyPr wrap="none">
            <a:spAutoFit/>
          </a:bodyPr>
          <a:lstStyle/>
          <a:p>
            <a:pPr algn="ctr"/>
            <a:r>
              <a:rPr lang="en-US" sz="1500" b="1">
                <a:ln w="0"/>
                <a:effectLst>
                  <a:outerShdw blurRad="38100" dist="19050" dir="2700000" algn="tl" rotWithShape="0">
                    <a:schemeClr val="dk1">
                      <a:alpha val="40000"/>
                    </a:schemeClr>
                  </a:outerShdw>
                </a:effectLst>
              </a:rPr>
              <a:t>P</a:t>
            </a:r>
          </a:p>
        </p:txBody>
      </p:sp>
      <p:grpSp>
        <p:nvGrpSpPr>
          <p:cNvPr id="130" name="Group 129"/>
          <p:cNvGrpSpPr/>
          <p:nvPr/>
        </p:nvGrpSpPr>
        <p:grpSpPr>
          <a:xfrm>
            <a:off x="2730104" y="1756172"/>
            <a:ext cx="1426369" cy="2227659"/>
            <a:chOff x="3640138" y="1198563"/>
            <a:chExt cx="1901825" cy="2970212"/>
          </a:xfrm>
        </p:grpSpPr>
        <p:sp>
          <p:nvSpPr>
            <p:cNvPr id="9" name="AutoShape 3"/>
            <p:cNvSpPr>
              <a:spLocks noChangeAspect="1" noChangeArrowheads="1" noTextEdit="1"/>
            </p:cNvSpPr>
            <p:nvPr/>
          </p:nvSpPr>
          <p:spPr bwMode="auto">
            <a:xfrm>
              <a:off x="3640138" y="1198563"/>
              <a:ext cx="1901825" cy="297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1" name="Freeform 5"/>
            <p:cNvSpPr>
              <a:spLocks/>
            </p:cNvSpPr>
            <p:nvPr/>
          </p:nvSpPr>
          <p:spPr bwMode="auto">
            <a:xfrm>
              <a:off x="4505326" y="2335213"/>
              <a:ext cx="76200" cy="446087"/>
            </a:xfrm>
            <a:custGeom>
              <a:avLst/>
              <a:gdLst>
                <a:gd name="T0" fmla="*/ 48 w 48"/>
                <a:gd name="T1" fmla="*/ 281 h 281"/>
                <a:gd name="T2" fmla="*/ 41 w 48"/>
                <a:gd name="T3" fmla="*/ 226 h 281"/>
                <a:gd name="T4" fmla="*/ 13 w 48"/>
                <a:gd name="T5" fmla="*/ 195 h 281"/>
                <a:gd name="T6" fmla="*/ 34 w 48"/>
                <a:gd name="T7" fmla="*/ 177 h 281"/>
                <a:gd name="T8" fmla="*/ 0 w 48"/>
                <a:gd name="T9" fmla="*/ 0 h 281"/>
                <a:gd name="T10" fmla="*/ 0 w 48"/>
                <a:gd name="T11" fmla="*/ 6 h 281"/>
              </a:gdLst>
              <a:ahLst/>
              <a:cxnLst>
                <a:cxn ang="0">
                  <a:pos x="T0" y="T1"/>
                </a:cxn>
                <a:cxn ang="0">
                  <a:pos x="T2" y="T3"/>
                </a:cxn>
                <a:cxn ang="0">
                  <a:pos x="T4" y="T5"/>
                </a:cxn>
                <a:cxn ang="0">
                  <a:pos x="T6" y="T7"/>
                </a:cxn>
                <a:cxn ang="0">
                  <a:pos x="T8" y="T9"/>
                </a:cxn>
                <a:cxn ang="0">
                  <a:pos x="T10" y="T11"/>
                </a:cxn>
              </a:cxnLst>
              <a:rect l="0" t="0" r="r" b="b"/>
              <a:pathLst>
                <a:path w="48" h="281">
                  <a:moveTo>
                    <a:pt x="48" y="281"/>
                  </a:moveTo>
                  <a:lnTo>
                    <a:pt x="41" y="226"/>
                  </a:lnTo>
                  <a:lnTo>
                    <a:pt x="13" y="195"/>
                  </a:lnTo>
                  <a:lnTo>
                    <a:pt x="34" y="177"/>
                  </a:lnTo>
                  <a:lnTo>
                    <a:pt x="0" y="0"/>
                  </a:lnTo>
                  <a:lnTo>
                    <a:pt x="0" y="6"/>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9" name="Freeform 6"/>
            <p:cNvSpPr>
              <a:spLocks/>
            </p:cNvSpPr>
            <p:nvPr/>
          </p:nvSpPr>
          <p:spPr bwMode="auto">
            <a:xfrm>
              <a:off x="4570413" y="2781300"/>
              <a:ext cx="33338" cy="541337"/>
            </a:xfrm>
            <a:custGeom>
              <a:avLst/>
              <a:gdLst>
                <a:gd name="T0" fmla="*/ 0 w 21"/>
                <a:gd name="T1" fmla="*/ 0 h 341"/>
                <a:gd name="T2" fmla="*/ 21 w 21"/>
                <a:gd name="T3" fmla="*/ 341 h 341"/>
                <a:gd name="T4" fmla="*/ 21 w 21"/>
                <a:gd name="T5" fmla="*/ 335 h 341"/>
              </a:gdLst>
              <a:ahLst/>
              <a:cxnLst>
                <a:cxn ang="0">
                  <a:pos x="T0" y="T1"/>
                </a:cxn>
                <a:cxn ang="0">
                  <a:pos x="T2" y="T3"/>
                </a:cxn>
                <a:cxn ang="0">
                  <a:pos x="T4" y="T5"/>
                </a:cxn>
              </a:cxnLst>
              <a:rect l="0" t="0" r="r" b="b"/>
              <a:pathLst>
                <a:path w="21" h="341">
                  <a:moveTo>
                    <a:pt x="0" y="0"/>
                  </a:moveTo>
                  <a:lnTo>
                    <a:pt x="21" y="341"/>
                  </a:lnTo>
                  <a:lnTo>
                    <a:pt x="21" y="335"/>
                  </a:lnTo>
                </a:path>
              </a:pathLst>
            </a:custGeom>
            <a:noFill/>
            <a:ln w="30163">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20" name="Rectangle 7"/>
            <p:cNvSpPr>
              <a:spLocks noChangeArrowheads="1"/>
            </p:cNvSpPr>
            <p:nvPr/>
          </p:nvSpPr>
          <p:spPr bwMode="auto">
            <a:xfrm>
              <a:off x="3687763" y="2759075"/>
              <a:ext cx="1727200" cy="15875"/>
            </a:xfrm>
            <a:prstGeom prst="rect">
              <a:avLst/>
            </a:prstGeom>
            <a:solidFill>
              <a:srgbClr val="0000FF"/>
            </a:solidFill>
            <a:ln w="0">
              <a:solidFill>
                <a:schemeClr val="accent4">
                  <a:lumMod val="75000"/>
                </a:schemeClr>
              </a:solidFill>
              <a:prstDash val="solid"/>
              <a:miter lim="800000"/>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8"/>
            <p:cNvSpPr>
              <a:spLocks/>
            </p:cNvSpPr>
            <p:nvPr/>
          </p:nvSpPr>
          <p:spPr bwMode="auto">
            <a:xfrm>
              <a:off x="4633913" y="2803525"/>
              <a:ext cx="31750" cy="396875"/>
            </a:xfrm>
            <a:custGeom>
              <a:avLst/>
              <a:gdLst>
                <a:gd name="T0" fmla="*/ 14 w 20"/>
                <a:gd name="T1" fmla="*/ 0 h 250"/>
                <a:gd name="T2" fmla="*/ 0 w 20"/>
                <a:gd name="T3" fmla="*/ 250 h 250"/>
                <a:gd name="T4" fmla="*/ 20 w 20"/>
                <a:gd name="T5" fmla="*/ 231 h 250"/>
              </a:gdLst>
              <a:ahLst/>
              <a:cxnLst>
                <a:cxn ang="0">
                  <a:pos x="T0" y="T1"/>
                </a:cxn>
                <a:cxn ang="0">
                  <a:pos x="T2" y="T3"/>
                </a:cxn>
                <a:cxn ang="0">
                  <a:pos x="T4" y="T5"/>
                </a:cxn>
              </a:cxnLst>
              <a:rect l="0" t="0" r="r" b="b"/>
              <a:pathLst>
                <a:path w="20" h="250">
                  <a:moveTo>
                    <a:pt x="14" y="0"/>
                  </a:moveTo>
                  <a:lnTo>
                    <a:pt x="0" y="250"/>
                  </a:lnTo>
                  <a:lnTo>
                    <a:pt x="20" y="231"/>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22" name="Freeform 9"/>
            <p:cNvSpPr>
              <a:spLocks/>
            </p:cNvSpPr>
            <p:nvPr/>
          </p:nvSpPr>
          <p:spPr bwMode="auto">
            <a:xfrm>
              <a:off x="4235451" y="2890838"/>
              <a:ext cx="342900" cy="203200"/>
            </a:xfrm>
            <a:custGeom>
              <a:avLst/>
              <a:gdLst>
                <a:gd name="T0" fmla="*/ 216 w 216"/>
                <a:gd name="T1" fmla="*/ 0 h 128"/>
                <a:gd name="T2" fmla="*/ 159 w 216"/>
                <a:gd name="T3" fmla="*/ 21 h 128"/>
                <a:gd name="T4" fmla="*/ 122 w 216"/>
                <a:gd name="T5" fmla="*/ 35 h 128"/>
                <a:gd name="T6" fmla="*/ 85 w 216"/>
                <a:gd name="T7" fmla="*/ 51 h 128"/>
                <a:gd name="T8" fmla="*/ 50 w 216"/>
                <a:gd name="T9" fmla="*/ 69 h 128"/>
                <a:gd name="T10" fmla="*/ 22 w 216"/>
                <a:gd name="T11" fmla="*/ 88 h 128"/>
                <a:gd name="T12" fmla="*/ 4 w 216"/>
                <a:gd name="T13" fmla="*/ 108 h 128"/>
                <a:gd name="T14" fmla="*/ 0 w 216"/>
                <a:gd name="T15" fmla="*/ 118 h 128"/>
                <a:gd name="T16" fmla="*/ 0 w 216"/>
                <a:gd name="T17"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128">
                  <a:moveTo>
                    <a:pt x="216" y="0"/>
                  </a:moveTo>
                  <a:lnTo>
                    <a:pt x="159" y="21"/>
                  </a:lnTo>
                  <a:lnTo>
                    <a:pt x="122" y="35"/>
                  </a:lnTo>
                  <a:lnTo>
                    <a:pt x="85" y="51"/>
                  </a:lnTo>
                  <a:lnTo>
                    <a:pt x="50" y="69"/>
                  </a:lnTo>
                  <a:lnTo>
                    <a:pt x="22" y="88"/>
                  </a:lnTo>
                  <a:lnTo>
                    <a:pt x="4" y="108"/>
                  </a:lnTo>
                  <a:lnTo>
                    <a:pt x="0" y="118"/>
                  </a:lnTo>
                  <a:lnTo>
                    <a:pt x="0" y="128"/>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23" name="Freeform 10"/>
            <p:cNvSpPr>
              <a:spLocks/>
            </p:cNvSpPr>
            <p:nvPr/>
          </p:nvSpPr>
          <p:spPr bwMode="auto">
            <a:xfrm>
              <a:off x="4422776" y="2871788"/>
              <a:ext cx="166688" cy="66675"/>
            </a:xfrm>
            <a:custGeom>
              <a:avLst/>
              <a:gdLst>
                <a:gd name="T0" fmla="*/ 105 w 105"/>
                <a:gd name="T1" fmla="*/ 0 h 42"/>
                <a:gd name="T2" fmla="*/ 74 w 105"/>
                <a:gd name="T3" fmla="*/ 0 h 42"/>
                <a:gd name="T4" fmla="*/ 44 w 105"/>
                <a:gd name="T5" fmla="*/ 7 h 42"/>
                <a:gd name="T6" fmla="*/ 18 w 105"/>
                <a:gd name="T7" fmla="*/ 20 h 42"/>
                <a:gd name="T8" fmla="*/ 8 w 105"/>
                <a:gd name="T9" fmla="*/ 30 h 42"/>
                <a:gd name="T10" fmla="*/ 0 w 105"/>
                <a:gd name="T11" fmla="*/ 42 h 42"/>
              </a:gdLst>
              <a:ahLst/>
              <a:cxnLst>
                <a:cxn ang="0">
                  <a:pos x="T0" y="T1"/>
                </a:cxn>
                <a:cxn ang="0">
                  <a:pos x="T2" y="T3"/>
                </a:cxn>
                <a:cxn ang="0">
                  <a:pos x="T4" y="T5"/>
                </a:cxn>
                <a:cxn ang="0">
                  <a:pos x="T6" y="T7"/>
                </a:cxn>
                <a:cxn ang="0">
                  <a:pos x="T8" y="T9"/>
                </a:cxn>
                <a:cxn ang="0">
                  <a:pos x="T10" y="T11"/>
                </a:cxn>
              </a:cxnLst>
              <a:rect l="0" t="0" r="r" b="b"/>
              <a:pathLst>
                <a:path w="105" h="42">
                  <a:moveTo>
                    <a:pt x="105" y="0"/>
                  </a:moveTo>
                  <a:lnTo>
                    <a:pt x="74" y="0"/>
                  </a:lnTo>
                  <a:lnTo>
                    <a:pt x="44" y="7"/>
                  </a:lnTo>
                  <a:lnTo>
                    <a:pt x="18" y="20"/>
                  </a:lnTo>
                  <a:lnTo>
                    <a:pt x="8" y="30"/>
                  </a:lnTo>
                  <a:lnTo>
                    <a:pt x="0" y="42"/>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24" name="Line 11"/>
            <p:cNvSpPr>
              <a:spLocks noChangeShapeType="1"/>
            </p:cNvSpPr>
            <p:nvPr/>
          </p:nvSpPr>
          <p:spPr bwMode="auto">
            <a:xfrm flipH="1">
              <a:off x="4356101" y="2947988"/>
              <a:ext cx="44450" cy="0"/>
            </a:xfrm>
            <a:prstGeom prst="line">
              <a:avLst/>
            </a:prstGeom>
            <a:noFill/>
            <a:ln w="22225">
              <a:solidFill>
                <a:schemeClr val="accent4">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25" name="Freeform 12"/>
            <p:cNvSpPr>
              <a:spLocks/>
            </p:cNvSpPr>
            <p:nvPr/>
          </p:nvSpPr>
          <p:spPr bwMode="auto">
            <a:xfrm>
              <a:off x="4656138" y="2784475"/>
              <a:ext cx="541338" cy="231775"/>
            </a:xfrm>
            <a:custGeom>
              <a:avLst/>
              <a:gdLst>
                <a:gd name="T0" fmla="*/ 0 w 341"/>
                <a:gd name="T1" fmla="*/ 0 h 146"/>
                <a:gd name="T2" fmla="*/ 7 w 341"/>
                <a:gd name="T3" fmla="*/ 23 h 146"/>
                <a:gd name="T4" fmla="*/ 20 w 341"/>
                <a:gd name="T5" fmla="*/ 42 h 146"/>
                <a:gd name="T6" fmla="*/ 37 w 341"/>
                <a:gd name="T7" fmla="*/ 56 h 146"/>
                <a:gd name="T8" fmla="*/ 57 w 341"/>
                <a:gd name="T9" fmla="*/ 68 h 146"/>
                <a:gd name="T10" fmla="*/ 80 w 341"/>
                <a:gd name="T11" fmla="*/ 76 h 146"/>
                <a:gd name="T12" fmla="*/ 106 w 341"/>
                <a:gd name="T13" fmla="*/ 83 h 146"/>
                <a:gd name="T14" fmla="*/ 133 w 341"/>
                <a:gd name="T15" fmla="*/ 88 h 146"/>
                <a:gd name="T16" fmla="*/ 161 w 341"/>
                <a:gd name="T17" fmla="*/ 91 h 146"/>
                <a:gd name="T18" fmla="*/ 217 w 341"/>
                <a:gd name="T19" fmla="*/ 97 h 146"/>
                <a:gd name="T20" fmla="*/ 244 w 341"/>
                <a:gd name="T21" fmla="*/ 101 h 146"/>
                <a:gd name="T22" fmla="*/ 269 w 341"/>
                <a:gd name="T23" fmla="*/ 105 h 146"/>
                <a:gd name="T24" fmla="*/ 292 w 341"/>
                <a:gd name="T25" fmla="*/ 112 h 146"/>
                <a:gd name="T26" fmla="*/ 312 w 341"/>
                <a:gd name="T27" fmla="*/ 120 h 146"/>
                <a:gd name="T28" fmla="*/ 329 w 341"/>
                <a:gd name="T29" fmla="*/ 131 h 146"/>
                <a:gd name="T30" fmla="*/ 341 w 341"/>
                <a:gd name="T3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1" h="146">
                  <a:moveTo>
                    <a:pt x="0" y="0"/>
                  </a:moveTo>
                  <a:lnTo>
                    <a:pt x="7" y="23"/>
                  </a:lnTo>
                  <a:lnTo>
                    <a:pt x="20" y="42"/>
                  </a:lnTo>
                  <a:lnTo>
                    <a:pt x="37" y="56"/>
                  </a:lnTo>
                  <a:lnTo>
                    <a:pt x="57" y="68"/>
                  </a:lnTo>
                  <a:lnTo>
                    <a:pt x="80" y="76"/>
                  </a:lnTo>
                  <a:lnTo>
                    <a:pt x="106" y="83"/>
                  </a:lnTo>
                  <a:lnTo>
                    <a:pt x="133" y="88"/>
                  </a:lnTo>
                  <a:lnTo>
                    <a:pt x="161" y="91"/>
                  </a:lnTo>
                  <a:lnTo>
                    <a:pt x="217" y="97"/>
                  </a:lnTo>
                  <a:lnTo>
                    <a:pt x="244" y="101"/>
                  </a:lnTo>
                  <a:lnTo>
                    <a:pt x="269" y="105"/>
                  </a:lnTo>
                  <a:lnTo>
                    <a:pt x="292" y="112"/>
                  </a:lnTo>
                  <a:lnTo>
                    <a:pt x="312" y="120"/>
                  </a:lnTo>
                  <a:lnTo>
                    <a:pt x="329" y="131"/>
                  </a:lnTo>
                  <a:lnTo>
                    <a:pt x="341" y="146"/>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26" name="Freeform 13"/>
            <p:cNvSpPr>
              <a:spLocks/>
            </p:cNvSpPr>
            <p:nvPr/>
          </p:nvSpPr>
          <p:spPr bwMode="auto">
            <a:xfrm>
              <a:off x="4665663" y="2881313"/>
              <a:ext cx="133350" cy="66675"/>
            </a:xfrm>
            <a:custGeom>
              <a:avLst/>
              <a:gdLst>
                <a:gd name="T0" fmla="*/ 0 w 84"/>
                <a:gd name="T1" fmla="*/ 0 h 42"/>
                <a:gd name="T2" fmla="*/ 44 w 84"/>
                <a:gd name="T3" fmla="*/ 18 h 42"/>
                <a:gd name="T4" fmla="*/ 64 w 84"/>
                <a:gd name="T5" fmla="*/ 29 h 42"/>
                <a:gd name="T6" fmla="*/ 84 w 84"/>
                <a:gd name="T7" fmla="*/ 42 h 42"/>
              </a:gdLst>
              <a:ahLst/>
              <a:cxnLst>
                <a:cxn ang="0">
                  <a:pos x="T0" y="T1"/>
                </a:cxn>
                <a:cxn ang="0">
                  <a:pos x="T2" y="T3"/>
                </a:cxn>
                <a:cxn ang="0">
                  <a:pos x="T4" y="T5"/>
                </a:cxn>
                <a:cxn ang="0">
                  <a:pos x="T6" y="T7"/>
                </a:cxn>
              </a:cxnLst>
              <a:rect l="0" t="0" r="r" b="b"/>
              <a:pathLst>
                <a:path w="84" h="42">
                  <a:moveTo>
                    <a:pt x="0" y="0"/>
                  </a:moveTo>
                  <a:lnTo>
                    <a:pt x="44" y="18"/>
                  </a:lnTo>
                  <a:lnTo>
                    <a:pt x="64" y="29"/>
                  </a:lnTo>
                  <a:lnTo>
                    <a:pt x="84" y="42"/>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27" name="Line 14"/>
            <p:cNvSpPr>
              <a:spLocks noChangeShapeType="1"/>
            </p:cNvSpPr>
            <p:nvPr/>
          </p:nvSpPr>
          <p:spPr bwMode="auto">
            <a:xfrm>
              <a:off x="4832351" y="2947988"/>
              <a:ext cx="44450" cy="0"/>
            </a:xfrm>
            <a:prstGeom prst="line">
              <a:avLst/>
            </a:prstGeom>
            <a:noFill/>
            <a:ln w="22225">
              <a:solidFill>
                <a:schemeClr val="accent4">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28" name="Freeform 15"/>
            <p:cNvSpPr>
              <a:spLocks/>
            </p:cNvSpPr>
            <p:nvPr/>
          </p:nvSpPr>
          <p:spPr bwMode="auto">
            <a:xfrm>
              <a:off x="4776788" y="2900363"/>
              <a:ext cx="142875" cy="0"/>
            </a:xfrm>
            <a:custGeom>
              <a:avLst/>
              <a:gdLst>
                <a:gd name="T0" fmla="*/ 0 w 90"/>
                <a:gd name="T1" fmla="*/ 45 w 90"/>
                <a:gd name="T2" fmla="*/ 90 w 90"/>
              </a:gdLst>
              <a:ahLst/>
              <a:cxnLst>
                <a:cxn ang="0">
                  <a:pos x="T0" y="0"/>
                </a:cxn>
                <a:cxn ang="0">
                  <a:pos x="T1" y="0"/>
                </a:cxn>
                <a:cxn ang="0">
                  <a:pos x="T2" y="0"/>
                </a:cxn>
              </a:cxnLst>
              <a:rect l="0" t="0" r="r" b="b"/>
              <a:pathLst>
                <a:path w="90">
                  <a:moveTo>
                    <a:pt x="0" y="0"/>
                  </a:moveTo>
                  <a:lnTo>
                    <a:pt x="45" y="0"/>
                  </a:lnTo>
                  <a:lnTo>
                    <a:pt x="90" y="0"/>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29" name="Freeform 16"/>
            <p:cNvSpPr>
              <a:spLocks/>
            </p:cNvSpPr>
            <p:nvPr/>
          </p:nvSpPr>
          <p:spPr bwMode="auto">
            <a:xfrm>
              <a:off x="5130801" y="2938463"/>
              <a:ext cx="265113" cy="19050"/>
            </a:xfrm>
            <a:custGeom>
              <a:avLst/>
              <a:gdLst>
                <a:gd name="T0" fmla="*/ 0 w 167"/>
                <a:gd name="T1" fmla="*/ 12 h 12"/>
                <a:gd name="T2" fmla="*/ 41 w 167"/>
                <a:gd name="T3" fmla="*/ 7 h 12"/>
                <a:gd name="T4" fmla="*/ 83 w 167"/>
                <a:gd name="T5" fmla="*/ 2 h 12"/>
                <a:gd name="T6" fmla="*/ 125 w 167"/>
                <a:gd name="T7" fmla="*/ 0 h 12"/>
                <a:gd name="T8" fmla="*/ 167 w 167"/>
                <a:gd name="T9" fmla="*/ 0 h 12"/>
              </a:gdLst>
              <a:ahLst/>
              <a:cxnLst>
                <a:cxn ang="0">
                  <a:pos x="T0" y="T1"/>
                </a:cxn>
                <a:cxn ang="0">
                  <a:pos x="T2" y="T3"/>
                </a:cxn>
                <a:cxn ang="0">
                  <a:pos x="T4" y="T5"/>
                </a:cxn>
                <a:cxn ang="0">
                  <a:pos x="T6" y="T7"/>
                </a:cxn>
                <a:cxn ang="0">
                  <a:pos x="T8" y="T9"/>
                </a:cxn>
              </a:cxnLst>
              <a:rect l="0" t="0" r="r" b="b"/>
              <a:pathLst>
                <a:path w="167" h="12">
                  <a:moveTo>
                    <a:pt x="0" y="12"/>
                  </a:moveTo>
                  <a:lnTo>
                    <a:pt x="41" y="7"/>
                  </a:lnTo>
                  <a:lnTo>
                    <a:pt x="83" y="2"/>
                  </a:lnTo>
                  <a:lnTo>
                    <a:pt x="125" y="0"/>
                  </a:lnTo>
                  <a:lnTo>
                    <a:pt x="167" y="0"/>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30" name="Freeform 17"/>
            <p:cNvSpPr>
              <a:spLocks/>
            </p:cNvSpPr>
            <p:nvPr/>
          </p:nvSpPr>
          <p:spPr bwMode="auto">
            <a:xfrm>
              <a:off x="3748088" y="2997200"/>
              <a:ext cx="542925" cy="33337"/>
            </a:xfrm>
            <a:custGeom>
              <a:avLst/>
              <a:gdLst>
                <a:gd name="T0" fmla="*/ 342 w 342"/>
                <a:gd name="T1" fmla="*/ 0 h 21"/>
                <a:gd name="T2" fmla="*/ 300 w 342"/>
                <a:gd name="T3" fmla="*/ 3 h 21"/>
                <a:gd name="T4" fmla="*/ 258 w 342"/>
                <a:gd name="T5" fmla="*/ 7 h 21"/>
                <a:gd name="T6" fmla="*/ 171 w 342"/>
                <a:gd name="T7" fmla="*/ 16 h 21"/>
                <a:gd name="T8" fmla="*/ 128 w 342"/>
                <a:gd name="T9" fmla="*/ 19 h 21"/>
                <a:gd name="T10" fmla="*/ 84 w 342"/>
                <a:gd name="T11" fmla="*/ 21 h 21"/>
                <a:gd name="T12" fmla="*/ 42 w 342"/>
                <a:gd name="T13" fmla="*/ 21 h 21"/>
                <a:gd name="T14" fmla="*/ 0 w 342"/>
                <a:gd name="T15" fmla="*/ 18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2" h="21">
                  <a:moveTo>
                    <a:pt x="342" y="0"/>
                  </a:moveTo>
                  <a:lnTo>
                    <a:pt x="300" y="3"/>
                  </a:lnTo>
                  <a:lnTo>
                    <a:pt x="258" y="7"/>
                  </a:lnTo>
                  <a:lnTo>
                    <a:pt x="171" y="16"/>
                  </a:lnTo>
                  <a:lnTo>
                    <a:pt x="128" y="19"/>
                  </a:lnTo>
                  <a:lnTo>
                    <a:pt x="84" y="21"/>
                  </a:lnTo>
                  <a:lnTo>
                    <a:pt x="42" y="21"/>
                  </a:lnTo>
                  <a:lnTo>
                    <a:pt x="0" y="18"/>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31" name="Freeform 18"/>
            <p:cNvSpPr>
              <a:spLocks/>
            </p:cNvSpPr>
            <p:nvPr/>
          </p:nvSpPr>
          <p:spPr bwMode="auto">
            <a:xfrm>
              <a:off x="4102101" y="3074988"/>
              <a:ext cx="487363" cy="347662"/>
            </a:xfrm>
            <a:custGeom>
              <a:avLst/>
              <a:gdLst>
                <a:gd name="T0" fmla="*/ 307 w 307"/>
                <a:gd name="T1" fmla="*/ 0 h 219"/>
                <a:gd name="T2" fmla="*/ 297 w 307"/>
                <a:gd name="T3" fmla="*/ 20 h 219"/>
                <a:gd name="T4" fmla="*/ 285 w 307"/>
                <a:gd name="T5" fmla="*/ 37 h 219"/>
                <a:gd name="T6" fmla="*/ 269 w 307"/>
                <a:gd name="T7" fmla="*/ 53 h 219"/>
                <a:gd name="T8" fmla="*/ 250 w 307"/>
                <a:gd name="T9" fmla="*/ 67 h 219"/>
                <a:gd name="T10" fmla="*/ 229 w 307"/>
                <a:gd name="T11" fmla="*/ 79 h 219"/>
                <a:gd name="T12" fmla="*/ 207 w 307"/>
                <a:gd name="T13" fmla="*/ 90 h 219"/>
                <a:gd name="T14" fmla="*/ 159 w 307"/>
                <a:gd name="T15" fmla="*/ 111 h 219"/>
                <a:gd name="T16" fmla="*/ 110 w 307"/>
                <a:gd name="T17" fmla="*/ 132 h 219"/>
                <a:gd name="T18" fmla="*/ 87 w 307"/>
                <a:gd name="T19" fmla="*/ 143 h 219"/>
                <a:gd name="T20" fmla="*/ 65 w 307"/>
                <a:gd name="T21" fmla="*/ 155 h 219"/>
                <a:gd name="T22" fmla="*/ 45 w 307"/>
                <a:gd name="T23" fmla="*/ 168 h 219"/>
                <a:gd name="T24" fmla="*/ 27 w 307"/>
                <a:gd name="T25" fmla="*/ 183 h 219"/>
                <a:gd name="T26" fmla="*/ 12 w 307"/>
                <a:gd name="T27" fmla="*/ 200 h 219"/>
                <a:gd name="T28" fmla="*/ 0 w 307"/>
                <a:gd name="T29" fmla="*/ 21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7" h="219">
                  <a:moveTo>
                    <a:pt x="307" y="0"/>
                  </a:moveTo>
                  <a:lnTo>
                    <a:pt x="297" y="20"/>
                  </a:lnTo>
                  <a:lnTo>
                    <a:pt x="285" y="37"/>
                  </a:lnTo>
                  <a:lnTo>
                    <a:pt x="269" y="53"/>
                  </a:lnTo>
                  <a:lnTo>
                    <a:pt x="250" y="67"/>
                  </a:lnTo>
                  <a:lnTo>
                    <a:pt x="229" y="79"/>
                  </a:lnTo>
                  <a:lnTo>
                    <a:pt x="207" y="90"/>
                  </a:lnTo>
                  <a:lnTo>
                    <a:pt x="159" y="111"/>
                  </a:lnTo>
                  <a:lnTo>
                    <a:pt x="110" y="132"/>
                  </a:lnTo>
                  <a:lnTo>
                    <a:pt x="87" y="143"/>
                  </a:lnTo>
                  <a:lnTo>
                    <a:pt x="65" y="155"/>
                  </a:lnTo>
                  <a:lnTo>
                    <a:pt x="45" y="168"/>
                  </a:lnTo>
                  <a:lnTo>
                    <a:pt x="27" y="183"/>
                  </a:lnTo>
                  <a:lnTo>
                    <a:pt x="12" y="200"/>
                  </a:lnTo>
                  <a:lnTo>
                    <a:pt x="0" y="219"/>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37" name="Freeform 19"/>
            <p:cNvSpPr>
              <a:spLocks/>
            </p:cNvSpPr>
            <p:nvPr/>
          </p:nvSpPr>
          <p:spPr bwMode="auto">
            <a:xfrm>
              <a:off x="4633913" y="2997200"/>
              <a:ext cx="552450" cy="347662"/>
            </a:xfrm>
            <a:custGeom>
              <a:avLst/>
              <a:gdLst>
                <a:gd name="T0" fmla="*/ 0 w 348"/>
                <a:gd name="T1" fmla="*/ 0 h 219"/>
                <a:gd name="T2" fmla="*/ 15 w 348"/>
                <a:gd name="T3" fmla="*/ 24 h 219"/>
                <a:gd name="T4" fmla="*/ 32 w 348"/>
                <a:gd name="T5" fmla="*/ 50 h 219"/>
                <a:gd name="T6" fmla="*/ 49 w 348"/>
                <a:gd name="T7" fmla="*/ 78 h 219"/>
                <a:gd name="T8" fmla="*/ 67 w 348"/>
                <a:gd name="T9" fmla="*/ 105 h 219"/>
                <a:gd name="T10" fmla="*/ 86 w 348"/>
                <a:gd name="T11" fmla="*/ 131 h 219"/>
                <a:gd name="T12" fmla="*/ 108 w 348"/>
                <a:gd name="T13" fmla="*/ 154 h 219"/>
                <a:gd name="T14" fmla="*/ 132 w 348"/>
                <a:gd name="T15" fmla="*/ 174 h 219"/>
                <a:gd name="T16" fmla="*/ 160 w 348"/>
                <a:gd name="T17" fmla="*/ 189 h 219"/>
                <a:gd name="T18" fmla="*/ 182 w 348"/>
                <a:gd name="T19" fmla="*/ 196 h 219"/>
                <a:gd name="T20" fmla="*/ 205 w 348"/>
                <a:gd name="T21" fmla="*/ 201 h 219"/>
                <a:gd name="T22" fmla="*/ 229 w 348"/>
                <a:gd name="T23" fmla="*/ 204 h 219"/>
                <a:gd name="T24" fmla="*/ 253 w 348"/>
                <a:gd name="T25" fmla="*/ 207 h 219"/>
                <a:gd name="T26" fmla="*/ 301 w 348"/>
                <a:gd name="T27" fmla="*/ 211 h 219"/>
                <a:gd name="T28" fmla="*/ 324 w 348"/>
                <a:gd name="T29" fmla="*/ 214 h 219"/>
                <a:gd name="T30" fmla="*/ 348 w 348"/>
                <a:gd name="T31" fmla="*/ 21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8" h="219">
                  <a:moveTo>
                    <a:pt x="0" y="0"/>
                  </a:moveTo>
                  <a:lnTo>
                    <a:pt x="15" y="24"/>
                  </a:lnTo>
                  <a:lnTo>
                    <a:pt x="32" y="50"/>
                  </a:lnTo>
                  <a:lnTo>
                    <a:pt x="49" y="78"/>
                  </a:lnTo>
                  <a:lnTo>
                    <a:pt x="67" y="105"/>
                  </a:lnTo>
                  <a:lnTo>
                    <a:pt x="86" y="131"/>
                  </a:lnTo>
                  <a:lnTo>
                    <a:pt x="108" y="154"/>
                  </a:lnTo>
                  <a:lnTo>
                    <a:pt x="132" y="174"/>
                  </a:lnTo>
                  <a:lnTo>
                    <a:pt x="160" y="189"/>
                  </a:lnTo>
                  <a:lnTo>
                    <a:pt x="182" y="196"/>
                  </a:lnTo>
                  <a:lnTo>
                    <a:pt x="205" y="201"/>
                  </a:lnTo>
                  <a:lnTo>
                    <a:pt x="229" y="204"/>
                  </a:lnTo>
                  <a:lnTo>
                    <a:pt x="253" y="207"/>
                  </a:lnTo>
                  <a:lnTo>
                    <a:pt x="301" y="211"/>
                  </a:lnTo>
                  <a:lnTo>
                    <a:pt x="324" y="214"/>
                  </a:lnTo>
                  <a:lnTo>
                    <a:pt x="348" y="219"/>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38" name="Freeform 20"/>
            <p:cNvSpPr>
              <a:spLocks/>
            </p:cNvSpPr>
            <p:nvPr/>
          </p:nvSpPr>
          <p:spPr bwMode="auto">
            <a:xfrm>
              <a:off x="4622801" y="3219450"/>
              <a:ext cx="363538" cy="503237"/>
            </a:xfrm>
            <a:custGeom>
              <a:avLst/>
              <a:gdLst>
                <a:gd name="T0" fmla="*/ 0 w 229"/>
                <a:gd name="T1" fmla="*/ 0 h 317"/>
                <a:gd name="T2" fmla="*/ 12 w 229"/>
                <a:gd name="T3" fmla="*/ 43 h 317"/>
                <a:gd name="T4" fmla="*/ 27 w 229"/>
                <a:gd name="T5" fmla="*/ 90 h 317"/>
                <a:gd name="T6" fmla="*/ 47 w 229"/>
                <a:gd name="T7" fmla="*/ 138 h 317"/>
                <a:gd name="T8" fmla="*/ 59 w 229"/>
                <a:gd name="T9" fmla="*/ 162 h 317"/>
                <a:gd name="T10" fmla="*/ 72 w 229"/>
                <a:gd name="T11" fmla="*/ 186 h 317"/>
                <a:gd name="T12" fmla="*/ 87 w 229"/>
                <a:gd name="T13" fmla="*/ 209 h 317"/>
                <a:gd name="T14" fmla="*/ 103 w 229"/>
                <a:gd name="T15" fmla="*/ 231 h 317"/>
                <a:gd name="T16" fmla="*/ 120 w 229"/>
                <a:gd name="T17" fmla="*/ 251 h 317"/>
                <a:gd name="T18" fmla="*/ 139 w 229"/>
                <a:gd name="T19" fmla="*/ 269 h 317"/>
                <a:gd name="T20" fmla="*/ 159 w 229"/>
                <a:gd name="T21" fmla="*/ 285 h 317"/>
                <a:gd name="T22" fmla="*/ 181 w 229"/>
                <a:gd name="T23" fmla="*/ 299 h 317"/>
                <a:gd name="T24" fmla="*/ 204 w 229"/>
                <a:gd name="T25" fmla="*/ 309 h 317"/>
                <a:gd name="T26" fmla="*/ 229 w 229"/>
                <a:gd name="T27"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9" h="317">
                  <a:moveTo>
                    <a:pt x="0" y="0"/>
                  </a:moveTo>
                  <a:lnTo>
                    <a:pt x="12" y="43"/>
                  </a:lnTo>
                  <a:lnTo>
                    <a:pt x="27" y="90"/>
                  </a:lnTo>
                  <a:lnTo>
                    <a:pt x="47" y="138"/>
                  </a:lnTo>
                  <a:lnTo>
                    <a:pt x="59" y="162"/>
                  </a:lnTo>
                  <a:lnTo>
                    <a:pt x="72" y="186"/>
                  </a:lnTo>
                  <a:lnTo>
                    <a:pt x="87" y="209"/>
                  </a:lnTo>
                  <a:lnTo>
                    <a:pt x="103" y="231"/>
                  </a:lnTo>
                  <a:lnTo>
                    <a:pt x="120" y="251"/>
                  </a:lnTo>
                  <a:lnTo>
                    <a:pt x="139" y="269"/>
                  </a:lnTo>
                  <a:lnTo>
                    <a:pt x="159" y="285"/>
                  </a:lnTo>
                  <a:lnTo>
                    <a:pt x="181" y="299"/>
                  </a:lnTo>
                  <a:lnTo>
                    <a:pt x="204" y="309"/>
                  </a:lnTo>
                  <a:lnTo>
                    <a:pt x="229" y="317"/>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39" name="Freeform 21"/>
            <p:cNvSpPr>
              <a:spLocks/>
            </p:cNvSpPr>
            <p:nvPr/>
          </p:nvSpPr>
          <p:spPr bwMode="auto">
            <a:xfrm>
              <a:off x="3660776" y="3278188"/>
              <a:ext cx="974725" cy="879475"/>
            </a:xfrm>
            <a:custGeom>
              <a:avLst/>
              <a:gdLst>
                <a:gd name="T0" fmla="*/ 613 w 614"/>
                <a:gd name="T1" fmla="*/ 0 h 554"/>
                <a:gd name="T2" fmla="*/ 614 w 614"/>
                <a:gd name="T3" fmla="*/ 26 h 554"/>
                <a:gd name="T4" fmla="*/ 613 w 614"/>
                <a:gd name="T5" fmla="*/ 53 h 554"/>
                <a:gd name="T6" fmla="*/ 610 w 614"/>
                <a:gd name="T7" fmla="*/ 79 h 554"/>
                <a:gd name="T8" fmla="*/ 605 w 614"/>
                <a:gd name="T9" fmla="*/ 105 h 554"/>
                <a:gd name="T10" fmla="*/ 599 w 614"/>
                <a:gd name="T11" fmla="*/ 130 h 554"/>
                <a:gd name="T12" fmla="*/ 590 w 614"/>
                <a:gd name="T13" fmla="*/ 155 h 554"/>
                <a:gd name="T14" fmla="*/ 580 w 614"/>
                <a:gd name="T15" fmla="*/ 179 h 554"/>
                <a:gd name="T16" fmla="*/ 568 w 614"/>
                <a:gd name="T17" fmla="*/ 203 h 554"/>
                <a:gd name="T18" fmla="*/ 555 w 614"/>
                <a:gd name="T19" fmla="*/ 226 h 554"/>
                <a:gd name="T20" fmla="*/ 540 w 614"/>
                <a:gd name="T21" fmla="*/ 249 h 554"/>
                <a:gd name="T22" fmla="*/ 524 w 614"/>
                <a:gd name="T23" fmla="*/ 271 h 554"/>
                <a:gd name="T24" fmla="*/ 506 w 614"/>
                <a:gd name="T25" fmla="*/ 293 h 554"/>
                <a:gd name="T26" fmla="*/ 487 w 614"/>
                <a:gd name="T27" fmla="*/ 313 h 554"/>
                <a:gd name="T28" fmla="*/ 467 w 614"/>
                <a:gd name="T29" fmla="*/ 333 h 554"/>
                <a:gd name="T30" fmla="*/ 424 w 614"/>
                <a:gd name="T31" fmla="*/ 372 h 554"/>
                <a:gd name="T32" fmla="*/ 377 w 614"/>
                <a:gd name="T33" fmla="*/ 407 h 554"/>
                <a:gd name="T34" fmla="*/ 328 w 614"/>
                <a:gd name="T35" fmla="*/ 439 h 554"/>
                <a:gd name="T36" fmla="*/ 275 w 614"/>
                <a:gd name="T37" fmla="*/ 467 h 554"/>
                <a:gd name="T38" fmla="*/ 221 w 614"/>
                <a:gd name="T39" fmla="*/ 493 h 554"/>
                <a:gd name="T40" fmla="*/ 166 w 614"/>
                <a:gd name="T41" fmla="*/ 514 h 554"/>
                <a:gd name="T42" fmla="*/ 110 w 614"/>
                <a:gd name="T43" fmla="*/ 532 h 554"/>
                <a:gd name="T44" fmla="*/ 55 w 614"/>
                <a:gd name="T45" fmla="*/ 545 h 554"/>
                <a:gd name="T46" fmla="*/ 0 w 614"/>
                <a:gd name="T47" fmla="*/ 554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4" h="554">
                  <a:moveTo>
                    <a:pt x="613" y="0"/>
                  </a:moveTo>
                  <a:lnTo>
                    <a:pt x="614" y="26"/>
                  </a:lnTo>
                  <a:lnTo>
                    <a:pt x="613" y="53"/>
                  </a:lnTo>
                  <a:lnTo>
                    <a:pt x="610" y="79"/>
                  </a:lnTo>
                  <a:lnTo>
                    <a:pt x="605" y="105"/>
                  </a:lnTo>
                  <a:lnTo>
                    <a:pt x="599" y="130"/>
                  </a:lnTo>
                  <a:lnTo>
                    <a:pt x="590" y="155"/>
                  </a:lnTo>
                  <a:lnTo>
                    <a:pt x="580" y="179"/>
                  </a:lnTo>
                  <a:lnTo>
                    <a:pt x="568" y="203"/>
                  </a:lnTo>
                  <a:lnTo>
                    <a:pt x="555" y="226"/>
                  </a:lnTo>
                  <a:lnTo>
                    <a:pt x="540" y="249"/>
                  </a:lnTo>
                  <a:lnTo>
                    <a:pt x="524" y="271"/>
                  </a:lnTo>
                  <a:lnTo>
                    <a:pt x="506" y="293"/>
                  </a:lnTo>
                  <a:lnTo>
                    <a:pt x="487" y="313"/>
                  </a:lnTo>
                  <a:lnTo>
                    <a:pt x="467" y="333"/>
                  </a:lnTo>
                  <a:lnTo>
                    <a:pt x="424" y="372"/>
                  </a:lnTo>
                  <a:lnTo>
                    <a:pt x="377" y="407"/>
                  </a:lnTo>
                  <a:lnTo>
                    <a:pt x="328" y="439"/>
                  </a:lnTo>
                  <a:lnTo>
                    <a:pt x="275" y="467"/>
                  </a:lnTo>
                  <a:lnTo>
                    <a:pt x="221" y="493"/>
                  </a:lnTo>
                  <a:lnTo>
                    <a:pt x="166" y="514"/>
                  </a:lnTo>
                  <a:lnTo>
                    <a:pt x="110" y="532"/>
                  </a:lnTo>
                  <a:lnTo>
                    <a:pt x="55" y="545"/>
                  </a:lnTo>
                  <a:lnTo>
                    <a:pt x="0" y="554"/>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41" name="Freeform 22"/>
            <p:cNvSpPr>
              <a:spLocks/>
            </p:cNvSpPr>
            <p:nvPr/>
          </p:nvSpPr>
          <p:spPr bwMode="auto">
            <a:xfrm>
              <a:off x="4821238" y="3200400"/>
              <a:ext cx="354013" cy="47625"/>
            </a:xfrm>
            <a:custGeom>
              <a:avLst/>
              <a:gdLst>
                <a:gd name="T0" fmla="*/ 0 w 223"/>
                <a:gd name="T1" fmla="*/ 30 h 30"/>
                <a:gd name="T2" fmla="*/ 26 w 223"/>
                <a:gd name="T3" fmla="*/ 19 h 30"/>
                <a:gd name="T4" fmla="*/ 53 w 223"/>
                <a:gd name="T5" fmla="*/ 13 h 30"/>
                <a:gd name="T6" fmla="*/ 81 w 223"/>
                <a:gd name="T7" fmla="*/ 9 h 30"/>
                <a:gd name="T8" fmla="*/ 109 w 223"/>
                <a:gd name="T9" fmla="*/ 6 h 30"/>
                <a:gd name="T10" fmla="*/ 166 w 223"/>
                <a:gd name="T11" fmla="*/ 5 h 30"/>
                <a:gd name="T12" fmla="*/ 195 w 223"/>
                <a:gd name="T13" fmla="*/ 3 h 30"/>
                <a:gd name="T14" fmla="*/ 223 w 223"/>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3" h="30">
                  <a:moveTo>
                    <a:pt x="0" y="30"/>
                  </a:moveTo>
                  <a:lnTo>
                    <a:pt x="26" y="19"/>
                  </a:lnTo>
                  <a:lnTo>
                    <a:pt x="53" y="13"/>
                  </a:lnTo>
                  <a:lnTo>
                    <a:pt x="81" y="9"/>
                  </a:lnTo>
                  <a:lnTo>
                    <a:pt x="109" y="6"/>
                  </a:lnTo>
                  <a:lnTo>
                    <a:pt x="166" y="5"/>
                  </a:lnTo>
                  <a:lnTo>
                    <a:pt x="195" y="3"/>
                  </a:lnTo>
                  <a:lnTo>
                    <a:pt x="223" y="0"/>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43" name="Freeform 23"/>
            <p:cNvSpPr>
              <a:spLocks/>
            </p:cNvSpPr>
            <p:nvPr/>
          </p:nvSpPr>
          <p:spPr bwMode="auto">
            <a:xfrm>
              <a:off x="5019676" y="3316288"/>
              <a:ext cx="55563" cy="144462"/>
            </a:xfrm>
            <a:custGeom>
              <a:avLst/>
              <a:gdLst>
                <a:gd name="T0" fmla="*/ 0 w 35"/>
                <a:gd name="T1" fmla="*/ 0 h 91"/>
                <a:gd name="T2" fmla="*/ 12 w 35"/>
                <a:gd name="T3" fmla="*/ 21 h 91"/>
                <a:gd name="T4" fmla="*/ 20 w 35"/>
                <a:gd name="T5" fmla="*/ 44 h 91"/>
                <a:gd name="T6" fmla="*/ 26 w 35"/>
                <a:gd name="T7" fmla="*/ 68 h 91"/>
                <a:gd name="T8" fmla="*/ 35 w 35"/>
                <a:gd name="T9" fmla="*/ 91 h 91"/>
              </a:gdLst>
              <a:ahLst/>
              <a:cxnLst>
                <a:cxn ang="0">
                  <a:pos x="T0" y="T1"/>
                </a:cxn>
                <a:cxn ang="0">
                  <a:pos x="T2" y="T3"/>
                </a:cxn>
                <a:cxn ang="0">
                  <a:pos x="T4" y="T5"/>
                </a:cxn>
                <a:cxn ang="0">
                  <a:pos x="T6" y="T7"/>
                </a:cxn>
                <a:cxn ang="0">
                  <a:pos x="T8" y="T9"/>
                </a:cxn>
              </a:cxnLst>
              <a:rect l="0" t="0" r="r" b="b"/>
              <a:pathLst>
                <a:path w="35" h="91">
                  <a:moveTo>
                    <a:pt x="0" y="0"/>
                  </a:moveTo>
                  <a:lnTo>
                    <a:pt x="12" y="21"/>
                  </a:lnTo>
                  <a:lnTo>
                    <a:pt x="20" y="44"/>
                  </a:lnTo>
                  <a:lnTo>
                    <a:pt x="26" y="68"/>
                  </a:lnTo>
                  <a:lnTo>
                    <a:pt x="35" y="91"/>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45" name="Freeform 24"/>
            <p:cNvSpPr>
              <a:spLocks/>
            </p:cNvSpPr>
            <p:nvPr/>
          </p:nvSpPr>
          <p:spPr bwMode="auto">
            <a:xfrm>
              <a:off x="4500563" y="3132138"/>
              <a:ext cx="88900" cy="38100"/>
            </a:xfrm>
            <a:custGeom>
              <a:avLst/>
              <a:gdLst>
                <a:gd name="T0" fmla="*/ 56 w 56"/>
                <a:gd name="T1" fmla="*/ 0 h 24"/>
                <a:gd name="T2" fmla="*/ 40 w 56"/>
                <a:gd name="T3" fmla="*/ 2 h 24"/>
                <a:gd name="T4" fmla="*/ 25 w 56"/>
                <a:gd name="T5" fmla="*/ 7 h 24"/>
                <a:gd name="T6" fmla="*/ 12 w 56"/>
                <a:gd name="T7" fmla="*/ 15 h 24"/>
                <a:gd name="T8" fmla="*/ 0 w 56"/>
                <a:gd name="T9" fmla="*/ 24 h 24"/>
              </a:gdLst>
              <a:ahLst/>
              <a:cxnLst>
                <a:cxn ang="0">
                  <a:pos x="T0" y="T1"/>
                </a:cxn>
                <a:cxn ang="0">
                  <a:pos x="T2" y="T3"/>
                </a:cxn>
                <a:cxn ang="0">
                  <a:pos x="T4" y="T5"/>
                </a:cxn>
                <a:cxn ang="0">
                  <a:pos x="T6" y="T7"/>
                </a:cxn>
                <a:cxn ang="0">
                  <a:pos x="T8" y="T9"/>
                </a:cxn>
              </a:cxnLst>
              <a:rect l="0" t="0" r="r" b="b"/>
              <a:pathLst>
                <a:path w="56" h="24">
                  <a:moveTo>
                    <a:pt x="56" y="0"/>
                  </a:moveTo>
                  <a:lnTo>
                    <a:pt x="40" y="2"/>
                  </a:lnTo>
                  <a:lnTo>
                    <a:pt x="25" y="7"/>
                  </a:lnTo>
                  <a:lnTo>
                    <a:pt x="12" y="15"/>
                  </a:lnTo>
                  <a:lnTo>
                    <a:pt x="0" y="24"/>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46" name="Line 25"/>
            <p:cNvSpPr>
              <a:spLocks noChangeShapeType="1"/>
            </p:cNvSpPr>
            <p:nvPr/>
          </p:nvSpPr>
          <p:spPr bwMode="auto">
            <a:xfrm flipH="1">
              <a:off x="4478338" y="3181350"/>
              <a:ext cx="22225" cy="38100"/>
            </a:xfrm>
            <a:prstGeom prst="line">
              <a:avLst/>
            </a:prstGeom>
            <a:noFill/>
            <a:ln w="22225">
              <a:solidFill>
                <a:schemeClr val="accent4">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47" name="Freeform 26"/>
            <p:cNvSpPr>
              <a:spLocks/>
            </p:cNvSpPr>
            <p:nvPr/>
          </p:nvSpPr>
          <p:spPr bwMode="auto">
            <a:xfrm>
              <a:off x="4224338" y="3248025"/>
              <a:ext cx="131763" cy="0"/>
            </a:xfrm>
            <a:custGeom>
              <a:avLst/>
              <a:gdLst>
                <a:gd name="T0" fmla="*/ 83 w 83"/>
                <a:gd name="T1" fmla="*/ 41 w 83"/>
                <a:gd name="T2" fmla="*/ 0 w 83"/>
              </a:gdLst>
              <a:ahLst/>
              <a:cxnLst>
                <a:cxn ang="0">
                  <a:pos x="T0" y="0"/>
                </a:cxn>
                <a:cxn ang="0">
                  <a:pos x="T1" y="0"/>
                </a:cxn>
                <a:cxn ang="0">
                  <a:pos x="T2" y="0"/>
                </a:cxn>
              </a:cxnLst>
              <a:rect l="0" t="0" r="r" b="b"/>
              <a:pathLst>
                <a:path w="83">
                  <a:moveTo>
                    <a:pt x="83" y="0"/>
                  </a:moveTo>
                  <a:lnTo>
                    <a:pt x="41" y="0"/>
                  </a:lnTo>
                  <a:lnTo>
                    <a:pt x="0" y="0"/>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49" name="Line 27"/>
            <p:cNvSpPr>
              <a:spLocks noChangeShapeType="1"/>
            </p:cNvSpPr>
            <p:nvPr/>
          </p:nvSpPr>
          <p:spPr bwMode="auto">
            <a:xfrm>
              <a:off x="4168776" y="3354388"/>
              <a:ext cx="0" cy="39687"/>
            </a:xfrm>
            <a:prstGeom prst="line">
              <a:avLst/>
            </a:prstGeom>
            <a:noFill/>
            <a:ln w="22225">
              <a:solidFill>
                <a:schemeClr val="accent4">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51" name="Freeform 28"/>
            <p:cNvSpPr>
              <a:spLocks/>
            </p:cNvSpPr>
            <p:nvPr/>
          </p:nvSpPr>
          <p:spPr bwMode="auto">
            <a:xfrm>
              <a:off x="4291013" y="3287713"/>
              <a:ext cx="331788" cy="173037"/>
            </a:xfrm>
            <a:custGeom>
              <a:avLst/>
              <a:gdLst>
                <a:gd name="T0" fmla="*/ 209 w 209"/>
                <a:gd name="T1" fmla="*/ 0 h 109"/>
                <a:gd name="T2" fmla="*/ 177 w 209"/>
                <a:gd name="T3" fmla="*/ 6 h 109"/>
                <a:gd name="T4" fmla="*/ 146 w 209"/>
                <a:gd name="T5" fmla="*/ 13 h 109"/>
                <a:gd name="T6" fmla="*/ 117 w 209"/>
                <a:gd name="T7" fmla="*/ 22 h 109"/>
                <a:gd name="T8" fmla="*/ 89 w 209"/>
                <a:gd name="T9" fmla="*/ 34 h 109"/>
                <a:gd name="T10" fmla="*/ 62 w 209"/>
                <a:gd name="T11" fmla="*/ 48 h 109"/>
                <a:gd name="T12" fmla="*/ 39 w 209"/>
                <a:gd name="T13" fmla="*/ 65 h 109"/>
                <a:gd name="T14" fmla="*/ 17 w 209"/>
                <a:gd name="T15" fmla="*/ 85 h 109"/>
                <a:gd name="T16" fmla="*/ 0 w 209"/>
                <a:gd name="T17"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109">
                  <a:moveTo>
                    <a:pt x="209" y="0"/>
                  </a:moveTo>
                  <a:lnTo>
                    <a:pt x="177" y="6"/>
                  </a:lnTo>
                  <a:lnTo>
                    <a:pt x="146" y="13"/>
                  </a:lnTo>
                  <a:lnTo>
                    <a:pt x="117" y="22"/>
                  </a:lnTo>
                  <a:lnTo>
                    <a:pt x="89" y="34"/>
                  </a:lnTo>
                  <a:lnTo>
                    <a:pt x="62" y="48"/>
                  </a:lnTo>
                  <a:lnTo>
                    <a:pt x="39" y="65"/>
                  </a:lnTo>
                  <a:lnTo>
                    <a:pt x="17" y="85"/>
                  </a:lnTo>
                  <a:lnTo>
                    <a:pt x="0" y="109"/>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53" name="Freeform 29"/>
            <p:cNvSpPr>
              <a:spLocks/>
            </p:cNvSpPr>
            <p:nvPr/>
          </p:nvSpPr>
          <p:spPr bwMode="auto">
            <a:xfrm>
              <a:off x="4302126" y="3344863"/>
              <a:ext cx="153988" cy="184150"/>
            </a:xfrm>
            <a:custGeom>
              <a:avLst/>
              <a:gdLst>
                <a:gd name="T0" fmla="*/ 97 w 97"/>
                <a:gd name="T1" fmla="*/ 0 h 116"/>
                <a:gd name="T2" fmla="*/ 90 w 97"/>
                <a:gd name="T3" fmla="*/ 17 h 116"/>
                <a:gd name="T4" fmla="*/ 80 w 97"/>
                <a:gd name="T5" fmla="*/ 34 h 116"/>
                <a:gd name="T6" fmla="*/ 56 w 97"/>
                <a:gd name="T7" fmla="*/ 63 h 116"/>
                <a:gd name="T8" fmla="*/ 28 w 97"/>
                <a:gd name="T9" fmla="*/ 90 h 116"/>
                <a:gd name="T10" fmla="*/ 0 w 97"/>
                <a:gd name="T11" fmla="*/ 116 h 116"/>
              </a:gdLst>
              <a:ahLst/>
              <a:cxnLst>
                <a:cxn ang="0">
                  <a:pos x="T0" y="T1"/>
                </a:cxn>
                <a:cxn ang="0">
                  <a:pos x="T2" y="T3"/>
                </a:cxn>
                <a:cxn ang="0">
                  <a:pos x="T4" y="T5"/>
                </a:cxn>
                <a:cxn ang="0">
                  <a:pos x="T6" y="T7"/>
                </a:cxn>
                <a:cxn ang="0">
                  <a:pos x="T8" y="T9"/>
                </a:cxn>
                <a:cxn ang="0">
                  <a:pos x="T10" y="T11"/>
                </a:cxn>
              </a:cxnLst>
              <a:rect l="0" t="0" r="r" b="b"/>
              <a:pathLst>
                <a:path w="97" h="116">
                  <a:moveTo>
                    <a:pt x="97" y="0"/>
                  </a:moveTo>
                  <a:lnTo>
                    <a:pt x="90" y="17"/>
                  </a:lnTo>
                  <a:lnTo>
                    <a:pt x="80" y="34"/>
                  </a:lnTo>
                  <a:lnTo>
                    <a:pt x="56" y="63"/>
                  </a:lnTo>
                  <a:lnTo>
                    <a:pt x="28" y="90"/>
                  </a:lnTo>
                  <a:lnTo>
                    <a:pt x="0" y="116"/>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55" name="Freeform 30"/>
            <p:cNvSpPr>
              <a:spLocks/>
            </p:cNvSpPr>
            <p:nvPr/>
          </p:nvSpPr>
          <p:spPr bwMode="auto">
            <a:xfrm>
              <a:off x="4770438" y="3616325"/>
              <a:ext cx="28575" cy="541337"/>
            </a:xfrm>
            <a:custGeom>
              <a:avLst/>
              <a:gdLst>
                <a:gd name="T0" fmla="*/ 18 w 18"/>
                <a:gd name="T1" fmla="*/ 0 h 341"/>
                <a:gd name="T2" fmla="*/ 17 w 18"/>
                <a:gd name="T3" fmla="*/ 42 h 341"/>
                <a:gd name="T4" fmla="*/ 13 w 18"/>
                <a:gd name="T5" fmla="*/ 85 h 341"/>
                <a:gd name="T6" fmla="*/ 9 w 18"/>
                <a:gd name="T7" fmla="*/ 128 h 341"/>
                <a:gd name="T8" fmla="*/ 5 w 18"/>
                <a:gd name="T9" fmla="*/ 172 h 341"/>
                <a:gd name="T10" fmla="*/ 2 w 18"/>
                <a:gd name="T11" fmla="*/ 215 h 341"/>
                <a:gd name="T12" fmla="*/ 0 w 18"/>
                <a:gd name="T13" fmla="*/ 258 h 341"/>
                <a:gd name="T14" fmla="*/ 0 w 18"/>
                <a:gd name="T15" fmla="*/ 300 h 341"/>
                <a:gd name="T16" fmla="*/ 4 w 18"/>
                <a:gd name="T17" fmla="*/ 341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341">
                  <a:moveTo>
                    <a:pt x="18" y="0"/>
                  </a:moveTo>
                  <a:lnTo>
                    <a:pt x="17" y="42"/>
                  </a:lnTo>
                  <a:lnTo>
                    <a:pt x="13" y="85"/>
                  </a:lnTo>
                  <a:lnTo>
                    <a:pt x="9" y="128"/>
                  </a:lnTo>
                  <a:lnTo>
                    <a:pt x="5" y="172"/>
                  </a:lnTo>
                  <a:lnTo>
                    <a:pt x="2" y="215"/>
                  </a:lnTo>
                  <a:lnTo>
                    <a:pt x="0" y="258"/>
                  </a:lnTo>
                  <a:lnTo>
                    <a:pt x="0" y="300"/>
                  </a:lnTo>
                  <a:lnTo>
                    <a:pt x="4" y="341"/>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56" name="Freeform 31"/>
            <p:cNvSpPr>
              <a:spLocks/>
            </p:cNvSpPr>
            <p:nvPr/>
          </p:nvSpPr>
          <p:spPr bwMode="auto">
            <a:xfrm>
              <a:off x="4522788" y="3597275"/>
              <a:ext cx="33338" cy="193675"/>
            </a:xfrm>
            <a:custGeom>
              <a:avLst/>
              <a:gdLst>
                <a:gd name="T0" fmla="*/ 21 w 21"/>
                <a:gd name="T1" fmla="*/ 0 h 122"/>
                <a:gd name="T2" fmla="*/ 17 w 21"/>
                <a:gd name="T3" fmla="*/ 30 h 122"/>
                <a:gd name="T4" fmla="*/ 11 w 21"/>
                <a:gd name="T5" fmla="*/ 61 h 122"/>
                <a:gd name="T6" fmla="*/ 5 w 21"/>
                <a:gd name="T7" fmla="*/ 91 h 122"/>
                <a:gd name="T8" fmla="*/ 0 w 21"/>
                <a:gd name="T9" fmla="*/ 122 h 122"/>
              </a:gdLst>
              <a:ahLst/>
              <a:cxnLst>
                <a:cxn ang="0">
                  <a:pos x="T0" y="T1"/>
                </a:cxn>
                <a:cxn ang="0">
                  <a:pos x="T2" y="T3"/>
                </a:cxn>
                <a:cxn ang="0">
                  <a:pos x="T4" y="T5"/>
                </a:cxn>
                <a:cxn ang="0">
                  <a:pos x="T6" y="T7"/>
                </a:cxn>
                <a:cxn ang="0">
                  <a:pos x="T8" y="T9"/>
                </a:cxn>
              </a:cxnLst>
              <a:rect l="0" t="0" r="r" b="b"/>
              <a:pathLst>
                <a:path w="21" h="122">
                  <a:moveTo>
                    <a:pt x="21" y="0"/>
                  </a:moveTo>
                  <a:lnTo>
                    <a:pt x="17" y="30"/>
                  </a:lnTo>
                  <a:lnTo>
                    <a:pt x="11" y="61"/>
                  </a:lnTo>
                  <a:lnTo>
                    <a:pt x="5" y="91"/>
                  </a:lnTo>
                  <a:lnTo>
                    <a:pt x="0" y="122"/>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57" name="Freeform 32"/>
            <p:cNvSpPr>
              <a:spLocks/>
            </p:cNvSpPr>
            <p:nvPr/>
          </p:nvSpPr>
          <p:spPr bwMode="auto">
            <a:xfrm>
              <a:off x="4235451" y="3876675"/>
              <a:ext cx="88900" cy="11112"/>
            </a:xfrm>
            <a:custGeom>
              <a:avLst/>
              <a:gdLst>
                <a:gd name="T0" fmla="*/ 56 w 56"/>
                <a:gd name="T1" fmla="*/ 7 h 7"/>
                <a:gd name="T2" fmla="*/ 42 w 56"/>
                <a:gd name="T3" fmla="*/ 3 h 7"/>
                <a:gd name="T4" fmla="*/ 28 w 56"/>
                <a:gd name="T5" fmla="*/ 0 h 7"/>
                <a:gd name="T6" fmla="*/ 0 w 56"/>
                <a:gd name="T7" fmla="*/ 0 h 7"/>
              </a:gdLst>
              <a:ahLst/>
              <a:cxnLst>
                <a:cxn ang="0">
                  <a:pos x="T0" y="T1"/>
                </a:cxn>
                <a:cxn ang="0">
                  <a:pos x="T2" y="T3"/>
                </a:cxn>
                <a:cxn ang="0">
                  <a:pos x="T4" y="T5"/>
                </a:cxn>
                <a:cxn ang="0">
                  <a:pos x="T6" y="T7"/>
                </a:cxn>
              </a:cxnLst>
              <a:rect l="0" t="0" r="r" b="b"/>
              <a:pathLst>
                <a:path w="56" h="7">
                  <a:moveTo>
                    <a:pt x="56" y="7"/>
                  </a:moveTo>
                  <a:lnTo>
                    <a:pt x="42" y="3"/>
                  </a:lnTo>
                  <a:lnTo>
                    <a:pt x="28" y="0"/>
                  </a:lnTo>
                  <a:lnTo>
                    <a:pt x="0" y="0"/>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58" name="Line 33"/>
            <p:cNvSpPr>
              <a:spLocks noChangeShapeType="1"/>
            </p:cNvSpPr>
            <p:nvPr/>
          </p:nvSpPr>
          <p:spPr bwMode="auto">
            <a:xfrm>
              <a:off x="4102101" y="4032250"/>
              <a:ext cx="0" cy="38100"/>
            </a:xfrm>
            <a:prstGeom prst="line">
              <a:avLst/>
            </a:prstGeom>
            <a:noFill/>
            <a:ln w="22225">
              <a:solidFill>
                <a:schemeClr val="accent4">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61" name="Line 34"/>
            <p:cNvSpPr>
              <a:spLocks noChangeShapeType="1"/>
            </p:cNvSpPr>
            <p:nvPr/>
          </p:nvSpPr>
          <p:spPr bwMode="auto">
            <a:xfrm>
              <a:off x="4787901" y="3819525"/>
              <a:ext cx="44450" cy="28575"/>
            </a:xfrm>
            <a:prstGeom prst="line">
              <a:avLst/>
            </a:prstGeom>
            <a:noFill/>
            <a:ln w="22225">
              <a:solidFill>
                <a:schemeClr val="accent4">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62" name="Line 35"/>
            <p:cNvSpPr>
              <a:spLocks noChangeShapeType="1"/>
            </p:cNvSpPr>
            <p:nvPr/>
          </p:nvSpPr>
          <p:spPr bwMode="auto">
            <a:xfrm flipH="1">
              <a:off x="4732338" y="3963988"/>
              <a:ext cx="44450" cy="0"/>
            </a:xfrm>
            <a:prstGeom prst="line">
              <a:avLst/>
            </a:prstGeom>
            <a:noFill/>
            <a:ln w="22225">
              <a:solidFill>
                <a:schemeClr val="accent4">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64" name="Freeform 36"/>
            <p:cNvSpPr>
              <a:spLocks/>
            </p:cNvSpPr>
            <p:nvPr/>
          </p:nvSpPr>
          <p:spPr bwMode="auto">
            <a:xfrm>
              <a:off x="4910138" y="3694113"/>
              <a:ext cx="87313" cy="9525"/>
            </a:xfrm>
            <a:custGeom>
              <a:avLst/>
              <a:gdLst>
                <a:gd name="T0" fmla="*/ 0 w 55"/>
                <a:gd name="T1" fmla="*/ 6 h 6"/>
                <a:gd name="T2" fmla="*/ 27 w 55"/>
                <a:gd name="T3" fmla="*/ 0 h 6"/>
                <a:gd name="T4" fmla="*/ 55 w 55"/>
                <a:gd name="T5" fmla="*/ 0 h 6"/>
              </a:gdLst>
              <a:ahLst/>
              <a:cxnLst>
                <a:cxn ang="0">
                  <a:pos x="T0" y="T1"/>
                </a:cxn>
                <a:cxn ang="0">
                  <a:pos x="T2" y="T3"/>
                </a:cxn>
                <a:cxn ang="0">
                  <a:pos x="T4" y="T5"/>
                </a:cxn>
              </a:cxnLst>
              <a:rect l="0" t="0" r="r" b="b"/>
              <a:pathLst>
                <a:path w="55" h="6">
                  <a:moveTo>
                    <a:pt x="0" y="6"/>
                  </a:moveTo>
                  <a:lnTo>
                    <a:pt x="27" y="0"/>
                  </a:lnTo>
                  <a:lnTo>
                    <a:pt x="55" y="0"/>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65" name="Freeform 37"/>
            <p:cNvSpPr>
              <a:spLocks/>
            </p:cNvSpPr>
            <p:nvPr/>
          </p:nvSpPr>
          <p:spPr bwMode="auto">
            <a:xfrm>
              <a:off x="4832351" y="2938463"/>
              <a:ext cx="100013" cy="106362"/>
            </a:xfrm>
            <a:custGeom>
              <a:avLst/>
              <a:gdLst>
                <a:gd name="T0" fmla="*/ 0 w 63"/>
                <a:gd name="T1" fmla="*/ 0 h 67"/>
                <a:gd name="T2" fmla="*/ 12 w 63"/>
                <a:gd name="T3" fmla="*/ 8 h 67"/>
                <a:gd name="T4" fmla="*/ 20 w 63"/>
                <a:gd name="T5" fmla="*/ 17 h 67"/>
                <a:gd name="T6" fmla="*/ 30 w 63"/>
                <a:gd name="T7" fmla="*/ 36 h 67"/>
                <a:gd name="T8" fmla="*/ 40 w 63"/>
                <a:gd name="T9" fmla="*/ 54 h 67"/>
                <a:gd name="T10" fmla="*/ 49 w 63"/>
                <a:gd name="T11" fmla="*/ 61 h 67"/>
                <a:gd name="T12" fmla="*/ 63 w 63"/>
                <a:gd name="T13" fmla="*/ 67 h 67"/>
              </a:gdLst>
              <a:ahLst/>
              <a:cxnLst>
                <a:cxn ang="0">
                  <a:pos x="T0" y="T1"/>
                </a:cxn>
                <a:cxn ang="0">
                  <a:pos x="T2" y="T3"/>
                </a:cxn>
                <a:cxn ang="0">
                  <a:pos x="T4" y="T5"/>
                </a:cxn>
                <a:cxn ang="0">
                  <a:pos x="T6" y="T7"/>
                </a:cxn>
                <a:cxn ang="0">
                  <a:pos x="T8" y="T9"/>
                </a:cxn>
                <a:cxn ang="0">
                  <a:pos x="T10" y="T11"/>
                </a:cxn>
                <a:cxn ang="0">
                  <a:pos x="T12" y="T13"/>
                </a:cxn>
              </a:cxnLst>
              <a:rect l="0" t="0" r="r" b="b"/>
              <a:pathLst>
                <a:path w="63" h="67">
                  <a:moveTo>
                    <a:pt x="0" y="0"/>
                  </a:moveTo>
                  <a:lnTo>
                    <a:pt x="12" y="8"/>
                  </a:lnTo>
                  <a:lnTo>
                    <a:pt x="20" y="17"/>
                  </a:lnTo>
                  <a:lnTo>
                    <a:pt x="30" y="36"/>
                  </a:lnTo>
                  <a:lnTo>
                    <a:pt x="40" y="54"/>
                  </a:lnTo>
                  <a:lnTo>
                    <a:pt x="49" y="61"/>
                  </a:lnTo>
                  <a:lnTo>
                    <a:pt x="63" y="67"/>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82" name="Freeform 38"/>
            <p:cNvSpPr>
              <a:spLocks/>
            </p:cNvSpPr>
            <p:nvPr/>
          </p:nvSpPr>
          <p:spPr bwMode="auto">
            <a:xfrm>
              <a:off x="3959226" y="2928938"/>
              <a:ext cx="153988" cy="87312"/>
            </a:xfrm>
            <a:custGeom>
              <a:avLst/>
              <a:gdLst>
                <a:gd name="T0" fmla="*/ 97 w 97"/>
                <a:gd name="T1" fmla="*/ 55 h 55"/>
                <a:gd name="T2" fmla="*/ 91 w 97"/>
                <a:gd name="T3" fmla="*/ 42 h 55"/>
                <a:gd name="T4" fmla="*/ 82 w 97"/>
                <a:gd name="T5" fmla="*/ 32 h 55"/>
                <a:gd name="T6" fmla="*/ 71 w 97"/>
                <a:gd name="T7" fmla="*/ 24 h 55"/>
                <a:gd name="T8" fmla="*/ 58 w 97"/>
                <a:gd name="T9" fmla="*/ 17 h 55"/>
                <a:gd name="T10" fmla="*/ 28 w 97"/>
                <a:gd name="T11" fmla="*/ 8 h 55"/>
                <a:gd name="T12" fmla="*/ 0 w 97"/>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97" h="55">
                  <a:moveTo>
                    <a:pt x="97" y="55"/>
                  </a:moveTo>
                  <a:lnTo>
                    <a:pt x="91" y="42"/>
                  </a:lnTo>
                  <a:lnTo>
                    <a:pt x="82" y="32"/>
                  </a:lnTo>
                  <a:lnTo>
                    <a:pt x="71" y="24"/>
                  </a:lnTo>
                  <a:lnTo>
                    <a:pt x="58" y="17"/>
                  </a:lnTo>
                  <a:lnTo>
                    <a:pt x="28" y="8"/>
                  </a:lnTo>
                  <a:lnTo>
                    <a:pt x="0" y="0"/>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83" name="Freeform 39"/>
            <p:cNvSpPr>
              <a:spLocks/>
            </p:cNvSpPr>
            <p:nvPr/>
          </p:nvSpPr>
          <p:spPr bwMode="auto">
            <a:xfrm>
              <a:off x="3725863" y="3025775"/>
              <a:ext cx="244475" cy="77787"/>
            </a:xfrm>
            <a:custGeom>
              <a:avLst/>
              <a:gdLst>
                <a:gd name="T0" fmla="*/ 154 w 154"/>
                <a:gd name="T1" fmla="*/ 0 h 49"/>
                <a:gd name="T2" fmla="*/ 117 w 154"/>
                <a:gd name="T3" fmla="*/ 15 h 49"/>
                <a:gd name="T4" fmla="*/ 78 w 154"/>
                <a:gd name="T5" fmla="*/ 27 h 49"/>
                <a:gd name="T6" fmla="*/ 39 w 154"/>
                <a:gd name="T7" fmla="*/ 37 h 49"/>
                <a:gd name="T8" fmla="*/ 0 w 154"/>
                <a:gd name="T9" fmla="*/ 49 h 49"/>
              </a:gdLst>
              <a:ahLst/>
              <a:cxnLst>
                <a:cxn ang="0">
                  <a:pos x="T0" y="T1"/>
                </a:cxn>
                <a:cxn ang="0">
                  <a:pos x="T2" y="T3"/>
                </a:cxn>
                <a:cxn ang="0">
                  <a:pos x="T4" y="T5"/>
                </a:cxn>
                <a:cxn ang="0">
                  <a:pos x="T6" y="T7"/>
                </a:cxn>
                <a:cxn ang="0">
                  <a:pos x="T8" y="T9"/>
                </a:cxn>
              </a:cxnLst>
              <a:rect l="0" t="0" r="r" b="b"/>
              <a:pathLst>
                <a:path w="154" h="49">
                  <a:moveTo>
                    <a:pt x="154" y="0"/>
                  </a:moveTo>
                  <a:lnTo>
                    <a:pt x="117" y="15"/>
                  </a:lnTo>
                  <a:lnTo>
                    <a:pt x="78" y="27"/>
                  </a:lnTo>
                  <a:lnTo>
                    <a:pt x="39" y="37"/>
                  </a:lnTo>
                  <a:lnTo>
                    <a:pt x="0" y="49"/>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84" name="Freeform 40"/>
            <p:cNvSpPr>
              <a:spLocks/>
            </p:cNvSpPr>
            <p:nvPr/>
          </p:nvSpPr>
          <p:spPr bwMode="auto">
            <a:xfrm>
              <a:off x="4645026" y="3363913"/>
              <a:ext cx="34925" cy="77787"/>
            </a:xfrm>
            <a:custGeom>
              <a:avLst/>
              <a:gdLst>
                <a:gd name="T0" fmla="*/ 0 w 22"/>
                <a:gd name="T1" fmla="*/ 0 h 49"/>
                <a:gd name="T2" fmla="*/ 12 w 22"/>
                <a:gd name="T3" fmla="*/ 11 h 49"/>
                <a:gd name="T4" fmla="*/ 19 w 22"/>
                <a:gd name="T5" fmla="*/ 22 h 49"/>
                <a:gd name="T6" fmla="*/ 22 w 22"/>
                <a:gd name="T7" fmla="*/ 35 h 49"/>
                <a:gd name="T8" fmla="*/ 20 w 22"/>
                <a:gd name="T9" fmla="*/ 49 h 49"/>
              </a:gdLst>
              <a:ahLst/>
              <a:cxnLst>
                <a:cxn ang="0">
                  <a:pos x="T0" y="T1"/>
                </a:cxn>
                <a:cxn ang="0">
                  <a:pos x="T2" y="T3"/>
                </a:cxn>
                <a:cxn ang="0">
                  <a:pos x="T4" y="T5"/>
                </a:cxn>
                <a:cxn ang="0">
                  <a:pos x="T6" y="T7"/>
                </a:cxn>
                <a:cxn ang="0">
                  <a:pos x="T8" y="T9"/>
                </a:cxn>
              </a:cxnLst>
              <a:rect l="0" t="0" r="r" b="b"/>
              <a:pathLst>
                <a:path w="22" h="49">
                  <a:moveTo>
                    <a:pt x="0" y="0"/>
                  </a:moveTo>
                  <a:lnTo>
                    <a:pt x="12" y="11"/>
                  </a:lnTo>
                  <a:lnTo>
                    <a:pt x="19" y="22"/>
                  </a:lnTo>
                  <a:lnTo>
                    <a:pt x="22" y="35"/>
                  </a:lnTo>
                  <a:lnTo>
                    <a:pt x="20" y="49"/>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85" name="Freeform 41"/>
            <p:cNvSpPr>
              <a:spLocks/>
            </p:cNvSpPr>
            <p:nvPr/>
          </p:nvSpPr>
          <p:spPr bwMode="auto">
            <a:xfrm>
              <a:off x="5097463" y="3209925"/>
              <a:ext cx="133350" cy="57150"/>
            </a:xfrm>
            <a:custGeom>
              <a:avLst/>
              <a:gdLst>
                <a:gd name="T0" fmla="*/ 0 w 84"/>
                <a:gd name="T1" fmla="*/ 0 h 36"/>
                <a:gd name="T2" fmla="*/ 42 w 84"/>
                <a:gd name="T3" fmla="*/ 18 h 36"/>
                <a:gd name="T4" fmla="*/ 84 w 84"/>
                <a:gd name="T5" fmla="*/ 36 h 36"/>
              </a:gdLst>
              <a:ahLst/>
              <a:cxnLst>
                <a:cxn ang="0">
                  <a:pos x="T0" y="T1"/>
                </a:cxn>
                <a:cxn ang="0">
                  <a:pos x="T2" y="T3"/>
                </a:cxn>
                <a:cxn ang="0">
                  <a:pos x="T4" y="T5"/>
                </a:cxn>
              </a:cxnLst>
              <a:rect l="0" t="0" r="r" b="b"/>
              <a:pathLst>
                <a:path w="84" h="36">
                  <a:moveTo>
                    <a:pt x="0" y="0"/>
                  </a:moveTo>
                  <a:lnTo>
                    <a:pt x="42" y="18"/>
                  </a:lnTo>
                  <a:lnTo>
                    <a:pt x="84" y="36"/>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86" name="Freeform 42"/>
            <p:cNvSpPr>
              <a:spLocks/>
            </p:cNvSpPr>
            <p:nvPr/>
          </p:nvSpPr>
          <p:spPr bwMode="auto">
            <a:xfrm>
              <a:off x="4743451" y="3451225"/>
              <a:ext cx="133350" cy="77787"/>
            </a:xfrm>
            <a:custGeom>
              <a:avLst/>
              <a:gdLst>
                <a:gd name="T0" fmla="*/ 0 w 84"/>
                <a:gd name="T1" fmla="*/ 0 h 49"/>
                <a:gd name="T2" fmla="*/ 23 w 84"/>
                <a:gd name="T3" fmla="*/ 11 h 49"/>
                <a:gd name="T4" fmla="*/ 42 w 84"/>
                <a:gd name="T5" fmla="*/ 24 h 49"/>
                <a:gd name="T6" fmla="*/ 61 w 84"/>
                <a:gd name="T7" fmla="*/ 38 h 49"/>
                <a:gd name="T8" fmla="*/ 84 w 84"/>
                <a:gd name="T9" fmla="*/ 49 h 49"/>
              </a:gdLst>
              <a:ahLst/>
              <a:cxnLst>
                <a:cxn ang="0">
                  <a:pos x="T0" y="T1"/>
                </a:cxn>
                <a:cxn ang="0">
                  <a:pos x="T2" y="T3"/>
                </a:cxn>
                <a:cxn ang="0">
                  <a:pos x="T4" y="T5"/>
                </a:cxn>
                <a:cxn ang="0">
                  <a:pos x="T6" y="T7"/>
                </a:cxn>
                <a:cxn ang="0">
                  <a:pos x="T8" y="T9"/>
                </a:cxn>
              </a:cxnLst>
              <a:rect l="0" t="0" r="r" b="b"/>
              <a:pathLst>
                <a:path w="84" h="49">
                  <a:moveTo>
                    <a:pt x="0" y="0"/>
                  </a:moveTo>
                  <a:lnTo>
                    <a:pt x="23" y="11"/>
                  </a:lnTo>
                  <a:lnTo>
                    <a:pt x="42" y="24"/>
                  </a:lnTo>
                  <a:lnTo>
                    <a:pt x="61" y="38"/>
                  </a:lnTo>
                  <a:lnTo>
                    <a:pt x="84" y="49"/>
                  </a:lnTo>
                </a:path>
              </a:pathLst>
            </a:custGeom>
            <a:noFill/>
            <a:ln w="222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87" name="Line 43"/>
            <p:cNvSpPr>
              <a:spLocks noChangeShapeType="1"/>
            </p:cNvSpPr>
            <p:nvPr/>
          </p:nvSpPr>
          <p:spPr bwMode="auto">
            <a:xfrm>
              <a:off x="4699001" y="3432175"/>
              <a:ext cx="44450" cy="9525"/>
            </a:xfrm>
            <a:prstGeom prst="line">
              <a:avLst/>
            </a:prstGeom>
            <a:noFill/>
            <a:ln w="22225">
              <a:solidFill>
                <a:schemeClr val="accent4">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88" name="Freeform 44"/>
            <p:cNvSpPr>
              <a:spLocks/>
            </p:cNvSpPr>
            <p:nvPr/>
          </p:nvSpPr>
          <p:spPr bwMode="auto">
            <a:xfrm>
              <a:off x="4483101" y="2263775"/>
              <a:ext cx="69850" cy="182562"/>
            </a:xfrm>
            <a:custGeom>
              <a:avLst/>
              <a:gdLst>
                <a:gd name="T0" fmla="*/ 34 w 44"/>
                <a:gd name="T1" fmla="*/ 115 h 115"/>
                <a:gd name="T2" fmla="*/ 41 w 44"/>
                <a:gd name="T3" fmla="*/ 97 h 115"/>
                <a:gd name="T4" fmla="*/ 44 w 44"/>
                <a:gd name="T5" fmla="*/ 77 h 115"/>
                <a:gd name="T6" fmla="*/ 40 w 44"/>
                <a:gd name="T7" fmla="*/ 54 h 115"/>
                <a:gd name="T8" fmla="*/ 32 w 44"/>
                <a:gd name="T9" fmla="*/ 33 h 115"/>
                <a:gd name="T10" fmla="*/ 18 w 44"/>
                <a:gd name="T11" fmla="*/ 15 h 115"/>
                <a:gd name="T12" fmla="*/ 0 w 44"/>
                <a:gd name="T13" fmla="*/ 0 h 115"/>
              </a:gdLst>
              <a:ahLst/>
              <a:cxnLst>
                <a:cxn ang="0">
                  <a:pos x="T0" y="T1"/>
                </a:cxn>
                <a:cxn ang="0">
                  <a:pos x="T2" y="T3"/>
                </a:cxn>
                <a:cxn ang="0">
                  <a:pos x="T4" y="T5"/>
                </a:cxn>
                <a:cxn ang="0">
                  <a:pos x="T6" y="T7"/>
                </a:cxn>
                <a:cxn ang="0">
                  <a:pos x="T8" y="T9"/>
                </a:cxn>
                <a:cxn ang="0">
                  <a:pos x="T10" y="T11"/>
                </a:cxn>
                <a:cxn ang="0">
                  <a:pos x="T12" y="T13"/>
                </a:cxn>
              </a:cxnLst>
              <a:rect l="0" t="0" r="r" b="b"/>
              <a:pathLst>
                <a:path w="44" h="115">
                  <a:moveTo>
                    <a:pt x="34" y="115"/>
                  </a:moveTo>
                  <a:lnTo>
                    <a:pt x="41" y="97"/>
                  </a:lnTo>
                  <a:lnTo>
                    <a:pt x="44" y="77"/>
                  </a:lnTo>
                  <a:lnTo>
                    <a:pt x="40" y="54"/>
                  </a:lnTo>
                  <a:lnTo>
                    <a:pt x="32" y="33"/>
                  </a:lnTo>
                  <a:lnTo>
                    <a:pt x="18" y="15"/>
                  </a:lnTo>
                  <a:lnTo>
                    <a:pt x="0"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89" name="Freeform 45"/>
            <p:cNvSpPr>
              <a:spLocks/>
            </p:cNvSpPr>
            <p:nvPr/>
          </p:nvSpPr>
          <p:spPr bwMode="auto">
            <a:xfrm>
              <a:off x="4294188" y="2176463"/>
              <a:ext cx="166688" cy="66675"/>
            </a:xfrm>
            <a:custGeom>
              <a:avLst/>
              <a:gdLst>
                <a:gd name="T0" fmla="*/ 105 w 105"/>
                <a:gd name="T1" fmla="*/ 42 h 42"/>
                <a:gd name="T2" fmla="*/ 83 w 105"/>
                <a:gd name="T3" fmla="*/ 26 h 42"/>
                <a:gd name="T4" fmla="*/ 58 w 105"/>
                <a:gd name="T5" fmla="*/ 13 h 42"/>
                <a:gd name="T6" fmla="*/ 30 w 105"/>
                <a:gd name="T7" fmla="*/ 4 h 42"/>
                <a:gd name="T8" fmla="*/ 0 w 105"/>
                <a:gd name="T9" fmla="*/ 0 h 42"/>
              </a:gdLst>
              <a:ahLst/>
              <a:cxnLst>
                <a:cxn ang="0">
                  <a:pos x="T0" y="T1"/>
                </a:cxn>
                <a:cxn ang="0">
                  <a:pos x="T2" y="T3"/>
                </a:cxn>
                <a:cxn ang="0">
                  <a:pos x="T4" y="T5"/>
                </a:cxn>
                <a:cxn ang="0">
                  <a:pos x="T6" y="T7"/>
                </a:cxn>
                <a:cxn ang="0">
                  <a:pos x="T8" y="T9"/>
                </a:cxn>
              </a:cxnLst>
              <a:rect l="0" t="0" r="r" b="b"/>
              <a:pathLst>
                <a:path w="105" h="42">
                  <a:moveTo>
                    <a:pt x="105" y="42"/>
                  </a:moveTo>
                  <a:lnTo>
                    <a:pt x="83" y="26"/>
                  </a:lnTo>
                  <a:lnTo>
                    <a:pt x="58" y="13"/>
                  </a:lnTo>
                  <a:lnTo>
                    <a:pt x="30" y="4"/>
                  </a:lnTo>
                  <a:lnTo>
                    <a:pt x="0"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90" name="Freeform 46"/>
            <p:cNvSpPr>
              <a:spLocks/>
            </p:cNvSpPr>
            <p:nvPr/>
          </p:nvSpPr>
          <p:spPr bwMode="auto">
            <a:xfrm>
              <a:off x="4006851" y="2185988"/>
              <a:ext cx="276225" cy="144462"/>
            </a:xfrm>
            <a:custGeom>
              <a:avLst/>
              <a:gdLst>
                <a:gd name="T0" fmla="*/ 174 w 174"/>
                <a:gd name="T1" fmla="*/ 0 h 91"/>
                <a:gd name="T2" fmla="*/ 147 w 174"/>
                <a:gd name="T3" fmla="*/ 2 h 91"/>
                <a:gd name="T4" fmla="*/ 121 w 174"/>
                <a:gd name="T5" fmla="*/ 7 h 91"/>
                <a:gd name="T6" fmla="*/ 96 w 174"/>
                <a:gd name="T7" fmla="*/ 15 h 91"/>
                <a:gd name="T8" fmla="*/ 72 w 174"/>
                <a:gd name="T9" fmla="*/ 26 h 91"/>
                <a:gd name="T10" fmla="*/ 51 w 174"/>
                <a:gd name="T11" fmla="*/ 39 h 91"/>
                <a:gd name="T12" fmla="*/ 31 w 174"/>
                <a:gd name="T13" fmla="*/ 55 h 91"/>
                <a:gd name="T14" fmla="*/ 14 w 174"/>
                <a:gd name="T15" fmla="*/ 72 h 91"/>
                <a:gd name="T16" fmla="*/ 0 w 174"/>
                <a:gd name="T1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 h="91">
                  <a:moveTo>
                    <a:pt x="174" y="0"/>
                  </a:moveTo>
                  <a:lnTo>
                    <a:pt x="147" y="2"/>
                  </a:lnTo>
                  <a:lnTo>
                    <a:pt x="121" y="7"/>
                  </a:lnTo>
                  <a:lnTo>
                    <a:pt x="96" y="15"/>
                  </a:lnTo>
                  <a:lnTo>
                    <a:pt x="72" y="26"/>
                  </a:lnTo>
                  <a:lnTo>
                    <a:pt x="51" y="39"/>
                  </a:lnTo>
                  <a:lnTo>
                    <a:pt x="31" y="55"/>
                  </a:lnTo>
                  <a:lnTo>
                    <a:pt x="14" y="72"/>
                  </a:lnTo>
                  <a:lnTo>
                    <a:pt x="0" y="91"/>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91" name="Freeform 47"/>
            <p:cNvSpPr>
              <a:spLocks/>
            </p:cNvSpPr>
            <p:nvPr/>
          </p:nvSpPr>
          <p:spPr bwMode="auto">
            <a:xfrm>
              <a:off x="3995738" y="2292350"/>
              <a:ext cx="66675" cy="77787"/>
            </a:xfrm>
            <a:custGeom>
              <a:avLst/>
              <a:gdLst>
                <a:gd name="T0" fmla="*/ 0 w 42"/>
                <a:gd name="T1" fmla="*/ 49 h 49"/>
                <a:gd name="T2" fmla="*/ 5 w 42"/>
                <a:gd name="T3" fmla="*/ 33 h 49"/>
                <a:gd name="T4" fmla="*/ 15 w 42"/>
                <a:gd name="T5" fmla="*/ 20 h 49"/>
                <a:gd name="T6" fmla="*/ 27 w 42"/>
                <a:gd name="T7" fmla="*/ 8 h 49"/>
                <a:gd name="T8" fmla="*/ 42 w 42"/>
                <a:gd name="T9" fmla="*/ 0 h 49"/>
              </a:gdLst>
              <a:ahLst/>
              <a:cxnLst>
                <a:cxn ang="0">
                  <a:pos x="T0" y="T1"/>
                </a:cxn>
                <a:cxn ang="0">
                  <a:pos x="T2" y="T3"/>
                </a:cxn>
                <a:cxn ang="0">
                  <a:pos x="T4" y="T5"/>
                </a:cxn>
                <a:cxn ang="0">
                  <a:pos x="T6" y="T7"/>
                </a:cxn>
                <a:cxn ang="0">
                  <a:pos x="T8" y="T9"/>
                </a:cxn>
              </a:cxnLst>
              <a:rect l="0" t="0" r="r" b="b"/>
              <a:pathLst>
                <a:path w="42" h="49">
                  <a:moveTo>
                    <a:pt x="0" y="49"/>
                  </a:moveTo>
                  <a:lnTo>
                    <a:pt x="5" y="33"/>
                  </a:lnTo>
                  <a:lnTo>
                    <a:pt x="15" y="20"/>
                  </a:lnTo>
                  <a:lnTo>
                    <a:pt x="27" y="8"/>
                  </a:lnTo>
                  <a:lnTo>
                    <a:pt x="42"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92" name="Freeform 48"/>
            <p:cNvSpPr>
              <a:spLocks/>
            </p:cNvSpPr>
            <p:nvPr/>
          </p:nvSpPr>
          <p:spPr bwMode="auto">
            <a:xfrm>
              <a:off x="3995738" y="2243138"/>
              <a:ext cx="265113" cy="117475"/>
            </a:xfrm>
            <a:custGeom>
              <a:avLst/>
              <a:gdLst>
                <a:gd name="T0" fmla="*/ 0 w 167"/>
                <a:gd name="T1" fmla="*/ 74 h 74"/>
                <a:gd name="T2" fmla="*/ 14 w 167"/>
                <a:gd name="T3" fmla="*/ 58 h 74"/>
                <a:gd name="T4" fmla="*/ 31 w 167"/>
                <a:gd name="T5" fmla="*/ 43 h 74"/>
                <a:gd name="T6" fmla="*/ 49 w 167"/>
                <a:gd name="T7" fmla="*/ 31 h 74"/>
                <a:gd name="T8" fmla="*/ 69 w 167"/>
                <a:gd name="T9" fmla="*/ 20 h 74"/>
                <a:gd name="T10" fmla="*/ 90 w 167"/>
                <a:gd name="T11" fmla="*/ 12 h 74"/>
                <a:gd name="T12" fmla="*/ 112 w 167"/>
                <a:gd name="T13" fmla="*/ 5 h 74"/>
                <a:gd name="T14" fmla="*/ 136 w 167"/>
                <a:gd name="T15" fmla="*/ 2 h 74"/>
                <a:gd name="T16" fmla="*/ 160 w 167"/>
                <a:gd name="T17" fmla="*/ 0 h 74"/>
                <a:gd name="T18" fmla="*/ 167 w 167"/>
                <a:gd name="T19"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7" h="74">
                  <a:moveTo>
                    <a:pt x="0" y="74"/>
                  </a:moveTo>
                  <a:lnTo>
                    <a:pt x="14" y="58"/>
                  </a:lnTo>
                  <a:lnTo>
                    <a:pt x="31" y="43"/>
                  </a:lnTo>
                  <a:lnTo>
                    <a:pt x="49" y="31"/>
                  </a:lnTo>
                  <a:lnTo>
                    <a:pt x="69" y="20"/>
                  </a:lnTo>
                  <a:lnTo>
                    <a:pt x="90" y="12"/>
                  </a:lnTo>
                  <a:lnTo>
                    <a:pt x="112" y="5"/>
                  </a:lnTo>
                  <a:lnTo>
                    <a:pt x="136" y="2"/>
                  </a:lnTo>
                  <a:lnTo>
                    <a:pt x="160" y="0"/>
                  </a:lnTo>
                  <a:lnTo>
                    <a:pt x="167"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93" name="Freeform 49"/>
            <p:cNvSpPr>
              <a:spLocks/>
            </p:cNvSpPr>
            <p:nvPr/>
          </p:nvSpPr>
          <p:spPr bwMode="auto">
            <a:xfrm>
              <a:off x="4271963" y="2243138"/>
              <a:ext cx="265113" cy="127000"/>
            </a:xfrm>
            <a:custGeom>
              <a:avLst/>
              <a:gdLst>
                <a:gd name="T0" fmla="*/ 0 w 167"/>
                <a:gd name="T1" fmla="*/ 0 h 80"/>
                <a:gd name="T2" fmla="*/ 15 w 167"/>
                <a:gd name="T3" fmla="*/ 19 h 80"/>
                <a:gd name="T4" fmla="*/ 32 w 167"/>
                <a:gd name="T5" fmla="*/ 36 h 80"/>
                <a:gd name="T6" fmla="*/ 51 w 167"/>
                <a:gd name="T7" fmla="*/ 50 h 80"/>
                <a:gd name="T8" fmla="*/ 71 w 167"/>
                <a:gd name="T9" fmla="*/ 61 h 80"/>
                <a:gd name="T10" fmla="*/ 92 w 167"/>
                <a:gd name="T11" fmla="*/ 69 h 80"/>
                <a:gd name="T12" fmla="*/ 116 w 167"/>
                <a:gd name="T13" fmla="*/ 75 h 80"/>
                <a:gd name="T14" fmla="*/ 141 w 167"/>
                <a:gd name="T15" fmla="*/ 79 h 80"/>
                <a:gd name="T16" fmla="*/ 167 w 167"/>
                <a:gd name="T1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80">
                  <a:moveTo>
                    <a:pt x="0" y="0"/>
                  </a:moveTo>
                  <a:lnTo>
                    <a:pt x="15" y="19"/>
                  </a:lnTo>
                  <a:lnTo>
                    <a:pt x="32" y="36"/>
                  </a:lnTo>
                  <a:lnTo>
                    <a:pt x="51" y="50"/>
                  </a:lnTo>
                  <a:lnTo>
                    <a:pt x="71" y="61"/>
                  </a:lnTo>
                  <a:lnTo>
                    <a:pt x="92" y="69"/>
                  </a:lnTo>
                  <a:lnTo>
                    <a:pt x="116" y="75"/>
                  </a:lnTo>
                  <a:lnTo>
                    <a:pt x="141" y="79"/>
                  </a:lnTo>
                  <a:lnTo>
                    <a:pt x="167" y="8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94" name="Freeform 50"/>
            <p:cNvSpPr>
              <a:spLocks/>
            </p:cNvSpPr>
            <p:nvPr/>
          </p:nvSpPr>
          <p:spPr bwMode="auto">
            <a:xfrm>
              <a:off x="4537076" y="2339975"/>
              <a:ext cx="111125" cy="261937"/>
            </a:xfrm>
            <a:custGeom>
              <a:avLst/>
              <a:gdLst>
                <a:gd name="T0" fmla="*/ 0 w 70"/>
                <a:gd name="T1" fmla="*/ 0 h 165"/>
                <a:gd name="T2" fmla="*/ 21 w 70"/>
                <a:gd name="T3" fmla="*/ 0 h 165"/>
                <a:gd name="T4" fmla="*/ 42 w 70"/>
                <a:gd name="T5" fmla="*/ 147 h 165"/>
                <a:gd name="T6" fmla="*/ 70 w 70"/>
                <a:gd name="T7" fmla="*/ 165 h 165"/>
                <a:gd name="T8" fmla="*/ 56 w 70"/>
                <a:gd name="T9" fmla="*/ 159 h 165"/>
              </a:gdLst>
              <a:ahLst/>
              <a:cxnLst>
                <a:cxn ang="0">
                  <a:pos x="T0" y="T1"/>
                </a:cxn>
                <a:cxn ang="0">
                  <a:pos x="T2" y="T3"/>
                </a:cxn>
                <a:cxn ang="0">
                  <a:pos x="T4" y="T5"/>
                </a:cxn>
                <a:cxn ang="0">
                  <a:pos x="T6" y="T7"/>
                </a:cxn>
                <a:cxn ang="0">
                  <a:pos x="T8" y="T9"/>
                </a:cxn>
              </a:cxnLst>
              <a:rect l="0" t="0" r="r" b="b"/>
              <a:pathLst>
                <a:path w="70" h="165">
                  <a:moveTo>
                    <a:pt x="0" y="0"/>
                  </a:moveTo>
                  <a:lnTo>
                    <a:pt x="21" y="0"/>
                  </a:lnTo>
                  <a:lnTo>
                    <a:pt x="42" y="147"/>
                  </a:lnTo>
                  <a:lnTo>
                    <a:pt x="70" y="165"/>
                  </a:lnTo>
                  <a:lnTo>
                    <a:pt x="56" y="159"/>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95" name="Line 51"/>
            <p:cNvSpPr>
              <a:spLocks noChangeShapeType="1"/>
            </p:cNvSpPr>
            <p:nvPr/>
          </p:nvSpPr>
          <p:spPr bwMode="auto">
            <a:xfrm flipV="1">
              <a:off x="4637088" y="2195513"/>
              <a:ext cx="22225" cy="503237"/>
            </a:xfrm>
            <a:prstGeom prst="line">
              <a:avLst/>
            </a:prstGeom>
            <a:noFill/>
            <a:ln w="22225">
              <a:solidFill>
                <a:srgbClr val="006600"/>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96" name="Freeform 52"/>
            <p:cNvSpPr>
              <a:spLocks/>
            </p:cNvSpPr>
            <p:nvPr/>
          </p:nvSpPr>
          <p:spPr bwMode="auto">
            <a:xfrm>
              <a:off x="4572001" y="2185988"/>
              <a:ext cx="53975" cy="184150"/>
            </a:xfrm>
            <a:custGeom>
              <a:avLst/>
              <a:gdLst>
                <a:gd name="T0" fmla="*/ 0 w 34"/>
                <a:gd name="T1" fmla="*/ 116 h 116"/>
                <a:gd name="T2" fmla="*/ 5 w 34"/>
                <a:gd name="T3" fmla="*/ 98 h 116"/>
                <a:gd name="T4" fmla="*/ 17 w 34"/>
                <a:gd name="T5" fmla="*/ 58 h 116"/>
                <a:gd name="T6" fmla="*/ 34 w 34"/>
                <a:gd name="T7" fmla="*/ 0 h 116"/>
              </a:gdLst>
              <a:ahLst/>
              <a:cxnLst>
                <a:cxn ang="0">
                  <a:pos x="T0" y="T1"/>
                </a:cxn>
                <a:cxn ang="0">
                  <a:pos x="T2" y="T3"/>
                </a:cxn>
                <a:cxn ang="0">
                  <a:pos x="T4" y="T5"/>
                </a:cxn>
                <a:cxn ang="0">
                  <a:pos x="T6" y="T7"/>
                </a:cxn>
              </a:cxnLst>
              <a:rect l="0" t="0" r="r" b="b"/>
              <a:pathLst>
                <a:path w="34" h="116">
                  <a:moveTo>
                    <a:pt x="0" y="116"/>
                  </a:moveTo>
                  <a:lnTo>
                    <a:pt x="5" y="98"/>
                  </a:lnTo>
                  <a:lnTo>
                    <a:pt x="17" y="58"/>
                  </a:lnTo>
                  <a:lnTo>
                    <a:pt x="34"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97" name="Freeform 53"/>
            <p:cNvSpPr>
              <a:spLocks/>
            </p:cNvSpPr>
            <p:nvPr/>
          </p:nvSpPr>
          <p:spPr bwMode="auto">
            <a:xfrm>
              <a:off x="4614863" y="2157413"/>
              <a:ext cx="66675" cy="38100"/>
            </a:xfrm>
            <a:custGeom>
              <a:avLst/>
              <a:gdLst>
                <a:gd name="T0" fmla="*/ 0 w 42"/>
                <a:gd name="T1" fmla="*/ 24 h 24"/>
                <a:gd name="T2" fmla="*/ 0 w 42"/>
                <a:gd name="T3" fmla="*/ 21 h 24"/>
                <a:gd name="T4" fmla="*/ 2 w 42"/>
                <a:gd name="T5" fmla="*/ 13 h 24"/>
                <a:gd name="T6" fmla="*/ 7 w 42"/>
                <a:gd name="T7" fmla="*/ 6 h 24"/>
                <a:gd name="T8" fmla="*/ 15 w 42"/>
                <a:gd name="T9" fmla="*/ 1 h 24"/>
                <a:gd name="T10" fmla="*/ 25 w 42"/>
                <a:gd name="T11" fmla="*/ 0 h 24"/>
                <a:gd name="T12" fmla="*/ 34 w 42"/>
                <a:gd name="T13" fmla="*/ 1 h 24"/>
                <a:gd name="T14" fmla="*/ 42 w 42"/>
                <a:gd name="T15" fmla="*/ 6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24">
                  <a:moveTo>
                    <a:pt x="0" y="24"/>
                  </a:moveTo>
                  <a:lnTo>
                    <a:pt x="0" y="21"/>
                  </a:lnTo>
                  <a:lnTo>
                    <a:pt x="2" y="13"/>
                  </a:lnTo>
                  <a:lnTo>
                    <a:pt x="7" y="6"/>
                  </a:lnTo>
                  <a:lnTo>
                    <a:pt x="15" y="1"/>
                  </a:lnTo>
                  <a:lnTo>
                    <a:pt x="25" y="0"/>
                  </a:lnTo>
                  <a:lnTo>
                    <a:pt x="34" y="1"/>
                  </a:lnTo>
                  <a:lnTo>
                    <a:pt x="42" y="6"/>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98" name="Freeform 54"/>
            <p:cNvSpPr>
              <a:spLocks/>
            </p:cNvSpPr>
            <p:nvPr/>
          </p:nvSpPr>
          <p:spPr bwMode="auto">
            <a:xfrm>
              <a:off x="4692651" y="1889125"/>
              <a:ext cx="463550" cy="277812"/>
            </a:xfrm>
            <a:custGeom>
              <a:avLst/>
              <a:gdLst>
                <a:gd name="T0" fmla="*/ 0 w 292"/>
                <a:gd name="T1" fmla="*/ 175 h 175"/>
                <a:gd name="T2" fmla="*/ 8 w 292"/>
                <a:gd name="T3" fmla="*/ 138 h 175"/>
                <a:gd name="T4" fmla="*/ 17 w 292"/>
                <a:gd name="T5" fmla="*/ 106 h 175"/>
                <a:gd name="T6" fmla="*/ 28 w 292"/>
                <a:gd name="T7" fmla="*/ 78 h 175"/>
                <a:gd name="T8" fmla="*/ 40 w 292"/>
                <a:gd name="T9" fmla="*/ 54 h 175"/>
                <a:gd name="T10" fmla="*/ 53 w 292"/>
                <a:gd name="T11" fmla="*/ 35 h 175"/>
                <a:gd name="T12" fmla="*/ 68 w 292"/>
                <a:gd name="T13" fmla="*/ 20 h 175"/>
                <a:gd name="T14" fmla="*/ 84 w 292"/>
                <a:gd name="T15" fmla="*/ 9 h 175"/>
                <a:gd name="T16" fmla="*/ 102 w 292"/>
                <a:gd name="T17" fmla="*/ 2 h 175"/>
                <a:gd name="T18" fmla="*/ 121 w 292"/>
                <a:gd name="T19" fmla="*/ 0 h 175"/>
                <a:gd name="T20" fmla="*/ 141 w 292"/>
                <a:gd name="T21" fmla="*/ 1 h 175"/>
                <a:gd name="T22" fmla="*/ 163 w 292"/>
                <a:gd name="T23" fmla="*/ 8 h 175"/>
                <a:gd name="T24" fmla="*/ 186 w 292"/>
                <a:gd name="T25" fmla="*/ 18 h 175"/>
                <a:gd name="T26" fmla="*/ 211 w 292"/>
                <a:gd name="T27" fmla="*/ 32 h 175"/>
                <a:gd name="T28" fmla="*/ 236 w 292"/>
                <a:gd name="T29" fmla="*/ 51 h 175"/>
                <a:gd name="T30" fmla="*/ 264 w 292"/>
                <a:gd name="T31" fmla="*/ 74 h 175"/>
                <a:gd name="T32" fmla="*/ 292 w 292"/>
                <a:gd name="T33" fmla="*/ 102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2" h="175">
                  <a:moveTo>
                    <a:pt x="0" y="175"/>
                  </a:moveTo>
                  <a:lnTo>
                    <a:pt x="8" y="138"/>
                  </a:lnTo>
                  <a:lnTo>
                    <a:pt x="17" y="106"/>
                  </a:lnTo>
                  <a:lnTo>
                    <a:pt x="28" y="78"/>
                  </a:lnTo>
                  <a:lnTo>
                    <a:pt x="40" y="54"/>
                  </a:lnTo>
                  <a:lnTo>
                    <a:pt x="53" y="35"/>
                  </a:lnTo>
                  <a:lnTo>
                    <a:pt x="68" y="20"/>
                  </a:lnTo>
                  <a:lnTo>
                    <a:pt x="84" y="9"/>
                  </a:lnTo>
                  <a:lnTo>
                    <a:pt x="102" y="2"/>
                  </a:lnTo>
                  <a:lnTo>
                    <a:pt x="121" y="0"/>
                  </a:lnTo>
                  <a:lnTo>
                    <a:pt x="141" y="1"/>
                  </a:lnTo>
                  <a:lnTo>
                    <a:pt x="163" y="8"/>
                  </a:lnTo>
                  <a:lnTo>
                    <a:pt x="186" y="18"/>
                  </a:lnTo>
                  <a:lnTo>
                    <a:pt x="211" y="32"/>
                  </a:lnTo>
                  <a:lnTo>
                    <a:pt x="236" y="51"/>
                  </a:lnTo>
                  <a:lnTo>
                    <a:pt x="264" y="74"/>
                  </a:lnTo>
                  <a:lnTo>
                    <a:pt x="292" y="102"/>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99" name="Freeform 55"/>
            <p:cNvSpPr>
              <a:spLocks/>
            </p:cNvSpPr>
            <p:nvPr/>
          </p:nvSpPr>
          <p:spPr bwMode="auto">
            <a:xfrm>
              <a:off x="4659313" y="2011363"/>
              <a:ext cx="220663" cy="193675"/>
            </a:xfrm>
            <a:custGeom>
              <a:avLst/>
              <a:gdLst>
                <a:gd name="T0" fmla="*/ 0 w 139"/>
                <a:gd name="T1" fmla="*/ 122 h 122"/>
                <a:gd name="T2" fmla="*/ 12 w 139"/>
                <a:gd name="T3" fmla="*/ 102 h 122"/>
                <a:gd name="T4" fmla="*/ 25 w 139"/>
                <a:gd name="T5" fmla="*/ 84 h 122"/>
                <a:gd name="T6" fmla="*/ 40 w 139"/>
                <a:gd name="T7" fmla="*/ 66 h 122"/>
                <a:gd name="T8" fmla="*/ 57 w 139"/>
                <a:gd name="T9" fmla="*/ 50 h 122"/>
                <a:gd name="T10" fmla="*/ 76 w 139"/>
                <a:gd name="T11" fmla="*/ 35 h 122"/>
                <a:gd name="T12" fmla="*/ 96 w 139"/>
                <a:gd name="T13" fmla="*/ 22 h 122"/>
                <a:gd name="T14" fmla="*/ 117 w 139"/>
                <a:gd name="T15" fmla="*/ 10 h 122"/>
                <a:gd name="T16" fmla="*/ 139 w 139"/>
                <a:gd name="T17"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 h="122">
                  <a:moveTo>
                    <a:pt x="0" y="122"/>
                  </a:moveTo>
                  <a:lnTo>
                    <a:pt x="12" y="102"/>
                  </a:lnTo>
                  <a:lnTo>
                    <a:pt x="25" y="84"/>
                  </a:lnTo>
                  <a:lnTo>
                    <a:pt x="40" y="66"/>
                  </a:lnTo>
                  <a:lnTo>
                    <a:pt x="57" y="50"/>
                  </a:lnTo>
                  <a:lnTo>
                    <a:pt x="76" y="35"/>
                  </a:lnTo>
                  <a:lnTo>
                    <a:pt x="96" y="22"/>
                  </a:lnTo>
                  <a:lnTo>
                    <a:pt x="117" y="10"/>
                  </a:lnTo>
                  <a:lnTo>
                    <a:pt x="139"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00" name="Freeform 56"/>
            <p:cNvSpPr>
              <a:spLocks/>
            </p:cNvSpPr>
            <p:nvPr/>
          </p:nvSpPr>
          <p:spPr bwMode="auto">
            <a:xfrm>
              <a:off x="4891088" y="2001838"/>
              <a:ext cx="398463" cy="155575"/>
            </a:xfrm>
            <a:custGeom>
              <a:avLst/>
              <a:gdLst>
                <a:gd name="T0" fmla="*/ 0 w 251"/>
                <a:gd name="T1" fmla="*/ 0 h 98"/>
                <a:gd name="T2" fmla="*/ 39 w 251"/>
                <a:gd name="T3" fmla="*/ 15 h 98"/>
                <a:gd name="T4" fmla="*/ 126 w 251"/>
                <a:gd name="T5" fmla="*/ 49 h 98"/>
                <a:gd name="T6" fmla="*/ 212 w 251"/>
                <a:gd name="T7" fmla="*/ 82 h 98"/>
                <a:gd name="T8" fmla="*/ 251 w 251"/>
                <a:gd name="T9" fmla="*/ 98 h 98"/>
              </a:gdLst>
              <a:ahLst/>
              <a:cxnLst>
                <a:cxn ang="0">
                  <a:pos x="T0" y="T1"/>
                </a:cxn>
                <a:cxn ang="0">
                  <a:pos x="T2" y="T3"/>
                </a:cxn>
                <a:cxn ang="0">
                  <a:pos x="T4" y="T5"/>
                </a:cxn>
                <a:cxn ang="0">
                  <a:pos x="T6" y="T7"/>
                </a:cxn>
                <a:cxn ang="0">
                  <a:pos x="T8" y="T9"/>
                </a:cxn>
              </a:cxnLst>
              <a:rect l="0" t="0" r="r" b="b"/>
              <a:pathLst>
                <a:path w="251" h="98">
                  <a:moveTo>
                    <a:pt x="0" y="0"/>
                  </a:moveTo>
                  <a:lnTo>
                    <a:pt x="39" y="15"/>
                  </a:lnTo>
                  <a:lnTo>
                    <a:pt x="126" y="49"/>
                  </a:lnTo>
                  <a:lnTo>
                    <a:pt x="212" y="82"/>
                  </a:lnTo>
                  <a:lnTo>
                    <a:pt x="251" y="98"/>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01" name="Freeform 57"/>
            <p:cNvSpPr>
              <a:spLocks/>
            </p:cNvSpPr>
            <p:nvPr/>
          </p:nvSpPr>
          <p:spPr bwMode="auto">
            <a:xfrm>
              <a:off x="5133976" y="2039938"/>
              <a:ext cx="200025" cy="146050"/>
            </a:xfrm>
            <a:custGeom>
              <a:avLst/>
              <a:gdLst>
                <a:gd name="T0" fmla="*/ 0 w 126"/>
                <a:gd name="T1" fmla="*/ 0 h 92"/>
                <a:gd name="T2" fmla="*/ 62 w 126"/>
                <a:gd name="T3" fmla="*/ 47 h 92"/>
                <a:gd name="T4" fmla="*/ 126 w 126"/>
                <a:gd name="T5" fmla="*/ 92 h 92"/>
              </a:gdLst>
              <a:ahLst/>
              <a:cxnLst>
                <a:cxn ang="0">
                  <a:pos x="T0" y="T1"/>
                </a:cxn>
                <a:cxn ang="0">
                  <a:pos x="T2" y="T3"/>
                </a:cxn>
                <a:cxn ang="0">
                  <a:pos x="T4" y="T5"/>
                </a:cxn>
              </a:cxnLst>
              <a:rect l="0" t="0" r="r" b="b"/>
              <a:pathLst>
                <a:path w="126" h="92">
                  <a:moveTo>
                    <a:pt x="0" y="0"/>
                  </a:moveTo>
                  <a:lnTo>
                    <a:pt x="62" y="47"/>
                  </a:lnTo>
                  <a:lnTo>
                    <a:pt x="126" y="92"/>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02" name="Freeform 58"/>
            <p:cNvSpPr>
              <a:spLocks/>
            </p:cNvSpPr>
            <p:nvPr/>
          </p:nvSpPr>
          <p:spPr bwMode="auto">
            <a:xfrm>
              <a:off x="4537076" y="2070100"/>
              <a:ext cx="22225" cy="195262"/>
            </a:xfrm>
            <a:custGeom>
              <a:avLst/>
              <a:gdLst>
                <a:gd name="T0" fmla="*/ 14 w 14"/>
                <a:gd name="T1" fmla="*/ 123 h 123"/>
                <a:gd name="T2" fmla="*/ 9 w 14"/>
                <a:gd name="T3" fmla="*/ 92 h 123"/>
                <a:gd name="T4" fmla="*/ 5 w 14"/>
                <a:gd name="T5" fmla="*/ 61 h 123"/>
                <a:gd name="T6" fmla="*/ 2 w 14"/>
                <a:gd name="T7" fmla="*/ 30 h 123"/>
                <a:gd name="T8" fmla="*/ 0 w 14"/>
                <a:gd name="T9" fmla="*/ 0 h 123"/>
              </a:gdLst>
              <a:ahLst/>
              <a:cxnLst>
                <a:cxn ang="0">
                  <a:pos x="T0" y="T1"/>
                </a:cxn>
                <a:cxn ang="0">
                  <a:pos x="T2" y="T3"/>
                </a:cxn>
                <a:cxn ang="0">
                  <a:pos x="T4" y="T5"/>
                </a:cxn>
                <a:cxn ang="0">
                  <a:pos x="T6" y="T7"/>
                </a:cxn>
                <a:cxn ang="0">
                  <a:pos x="T8" y="T9"/>
                </a:cxn>
              </a:cxnLst>
              <a:rect l="0" t="0" r="r" b="b"/>
              <a:pathLst>
                <a:path w="14" h="123">
                  <a:moveTo>
                    <a:pt x="14" y="123"/>
                  </a:moveTo>
                  <a:lnTo>
                    <a:pt x="9" y="92"/>
                  </a:lnTo>
                  <a:lnTo>
                    <a:pt x="5" y="61"/>
                  </a:lnTo>
                  <a:lnTo>
                    <a:pt x="2" y="30"/>
                  </a:lnTo>
                  <a:lnTo>
                    <a:pt x="0"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03" name="Freeform 59"/>
            <p:cNvSpPr>
              <a:spLocks/>
            </p:cNvSpPr>
            <p:nvPr/>
          </p:nvSpPr>
          <p:spPr bwMode="auto">
            <a:xfrm>
              <a:off x="4427538" y="1838325"/>
              <a:ext cx="109538" cy="231775"/>
            </a:xfrm>
            <a:custGeom>
              <a:avLst/>
              <a:gdLst>
                <a:gd name="T0" fmla="*/ 69 w 69"/>
                <a:gd name="T1" fmla="*/ 146 h 146"/>
                <a:gd name="T2" fmla="*/ 43 w 69"/>
                <a:gd name="T3" fmla="*/ 112 h 146"/>
                <a:gd name="T4" fmla="*/ 23 w 69"/>
                <a:gd name="T5" fmla="*/ 77 h 146"/>
                <a:gd name="T6" fmla="*/ 9 w 69"/>
                <a:gd name="T7" fmla="*/ 39 h 146"/>
                <a:gd name="T8" fmla="*/ 0 w 69"/>
                <a:gd name="T9" fmla="*/ 0 h 146"/>
              </a:gdLst>
              <a:ahLst/>
              <a:cxnLst>
                <a:cxn ang="0">
                  <a:pos x="T0" y="T1"/>
                </a:cxn>
                <a:cxn ang="0">
                  <a:pos x="T2" y="T3"/>
                </a:cxn>
                <a:cxn ang="0">
                  <a:pos x="T4" y="T5"/>
                </a:cxn>
                <a:cxn ang="0">
                  <a:pos x="T6" y="T7"/>
                </a:cxn>
                <a:cxn ang="0">
                  <a:pos x="T8" y="T9"/>
                </a:cxn>
              </a:cxnLst>
              <a:rect l="0" t="0" r="r" b="b"/>
              <a:pathLst>
                <a:path w="69" h="146">
                  <a:moveTo>
                    <a:pt x="69" y="146"/>
                  </a:moveTo>
                  <a:lnTo>
                    <a:pt x="43" y="112"/>
                  </a:lnTo>
                  <a:lnTo>
                    <a:pt x="23" y="77"/>
                  </a:lnTo>
                  <a:lnTo>
                    <a:pt x="9" y="39"/>
                  </a:lnTo>
                  <a:lnTo>
                    <a:pt x="0"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04" name="Freeform 60"/>
            <p:cNvSpPr>
              <a:spLocks/>
            </p:cNvSpPr>
            <p:nvPr/>
          </p:nvSpPr>
          <p:spPr bwMode="auto">
            <a:xfrm>
              <a:off x="4405313" y="1779588"/>
              <a:ext cx="242888" cy="357187"/>
            </a:xfrm>
            <a:custGeom>
              <a:avLst/>
              <a:gdLst>
                <a:gd name="T0" fmla="*/ 153 w 153"/>
                <a:gd name="T1" fmla="*/ 225 h 225"/>
                <a:gd name="T2" fmla="*/ 129 w 153"/>
                <a:gd name="T3" fmla="*/ 190 h 225"/>
                <a:gd name="T4" fmla="*/ 76 w 153"/>
                <a:gd name="T5" fmla="*/ 113 h 225"/>
                <a:gd name="T6" fmla="*/ 24 w 153"/>
                <a:gd name="T7" fmla="*/ 35 h 225"/>
                <a:gd name="T8" fmla="*/ 0 w 153"/>
                <a:gd name="T9" fmla="*/ 0 h 225"/>
              </a:gdLst>
              <a:ahLst/>
              <a:cxnLst>
                <a:cxn ang="0">
                  <a:pos x="T0" y="T1"/>
                </a:cxn>
                <a:cxn ang="0">
                  <a:pos x="T2" y="T3"/>
                </a:cxn>
                <a:cxn ang="0">
                  <a:pos x="T4" y="T5"/>
                </a:cxn>
                <a:cxn ang="0">
                  <a:pos x="T6" y="T7"/>
                </a:cxn>
                <a:cxn ang="0">
                  <a:pos x="T8" y="T9"/>
                </a:cxn>
              </a:cxnLst>
              <a:rect l="0" t="0" r="r" b="b"/>
              <a:pathLst>
                <a:path w="153" h="225">
                  <a:moveTo>
                    <a:pt x="153" y="225"/>
                  </a:moveTo>
                  <a:lnTo>
                    <a:pt x="129" y="190"/>
                  </a:lnTo>
                  <a:lnTo>
                    <a:pt x="76" y="113"/>
                  </a:lnTo>
                  <a:lnTo>
                    <a:pt x="24" y="35"/>
                  </a:lnTo>
                  <a:lnTo>
                    <a:pt x="0"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05" name="Freeform 61"/>
            <p:cNvSpPr>
              <a:spLocks/>
            </p:cNvSpPr>
            <p:nvPr/>
          </p:nvSpPr>
          <p:spPr bwMode="auto">
            <a:xfrm>
              <a:off x="3819526" y="1577975"/>
              <a:ext cx="608013" cy="230187"/>
            </a:xfrm>
            <a:custGeom>
              <a:avLst/>
              <a:gdLst>
                <a:gd name="T0" fmla="*/ 383 w 383"/>
                <a:gd name="T1" fmla="*/ 145 h 145"/>
                <a:gd name="T2" fmla="*/ 379 w 383"/>
                <a:gd name="T3" fmla="*/ 135 h 145"/>
                <a:gd name="T4" fmla="*/ 373 w 383"/>
                <a:gd name="T5" fmla="*/ 127 h 145"/>
                <a:gd name="T6" fmla="*/ 354 w 383"/>
                <a:gd name="T7" fmla="*/ 117 h 145"/>
                <a:gd name="T8" fmla="*/ 327 w 383"/>
                <a:gd name="T9" fmla="*/ 112 h 145"/>
                <a:gd name="T10" fmla="*/ 296 w 383"/>
                <a:gd name="T11" fmla="*/ 109 h 145"/>
                <a:gd name="T12" fmla="*/ 264 w 383"/>
                <a:gd name="T13" fmla="*/ 108 h 145"/>
                <a:gd name="T14" fmla="*/ 232 w 383"/>
                <a:gd name="T15" fmla="*/ 106 h 145"/>
                <a:gd name="T16" fmla="*/ 203 w 383"/>
                <a:gd name="T17" fmla="*/ 101 h 145"/>
                <a:gd name="T18" fmla="*/ 181 w 383"/>
                <a:gd name="T19" fmla="*/ 90 h 145"/>
                <a:gd name="T20" fmla="*/ 169 w 383"/>
                <a:gd name="T21" fmla="*/ 79 h 145"/>
                <a:gd name="T22" fmla="*/ 161 w 383"/>
                <a:gd name="T23" fmla="*/ 68 h 145"/>
                <a:gd name="T24" fmla="*/ 150 w 383"/>
                <a:gd name="T25" fmla="*/ 43 h 145"/>
                <a:gd name="T26" fmla="*/ 144 w 383"/>
                <a:gd name="T27" fmla="*/ 30 h 145"/>
                <a:gd name="T28" fmla="*/ 136 w 383"/>
                <a:gd name="T29" fmla="*/ 20 h 145"/>
                <a:gd name="T30" fmla="*/ 126 w 383"/>
                <a:gd name="T31" fmla="*/ 11 h 145"/>
                <a:gd name="T32" fmla="*/ 111 w 383"/>
                <a:gd name="T33" fmla="*/ 5 h 145"/>
                <a:gd name="T34" fmla="*/ 78 w 383"/>
                <a:gd name="T35" fmla="*/ 0 h 145"/>
                <a:gd name="T36" fmla="*/ 58 w 383"/>
                <a:gd name="T37" fmla="*/ 0 h 145"/>
                <a:gd name="T38" fmla="*/ 39 w 383"/>
                <a:gd name="T39" fmla="*/ 3 h 145"/>
                <a:gd name="T40" fmla="*/ 22 w 383"/>
                <a:gd name="T41" fmla="*/ 8 h 145"/>
                <a:gd name="T42" fmla="*/ 8 w 383"/>
                <a:gd name="T43" fmla="*/ 15 h 145"/>
                <a:gd name="T44" fmla="*/ 1 w 383"/>
                <a:gd name="T45" fmla="*/ 27 h 145"/>
                <a:gd name="T46" fmla="*/ 0 w 383"/>
                <a:gd name="T47" fmla="*/ 42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3" h="145">
                  <a:moveTo>
                    <a:pt x="383" y="145"/>
                  </a:moveTo>
                  <a:lnTo>
                    <a:pt x="379" y="135"/>
                  </a:lnTo>
                  <a:lnTo>
                    <a:pt x="373" y="127"/>
                  </a:lnTo>
                  <a:lnTo>
                    <a:pt x="354" y="117"/>
                  </a:lnTo>
                  <a:lnTo>
                    <a:pt x="327" y="112"/>
                  </a:lnTo>
                  <a:lnTo>
                    <a:pt x="296" y="109"/>
                  </a:lnTo>
                  <a:lnTo>
                    <a:pt x="264" y="108"/>
                  </a:lnTo>
                  <a:lnTo>
                    <a:pt x="232" y="106"/>
                  </a:lnTo>
                  <a:lnTo>
                    <a:pt x="203" y="101"/>
                  </a:lnTo>
                  <a:lnTo>
                    <a:pt x="181" y="90"/>
                  </a:lnTo>
                  <a:lnTo>
                    <a:pt x="169" y="79"/>
                  </a:lnTo>
                  <a:lnTo>
                    <a:pt x="161" y="68"/>
                  </a:lnTo>
                  <a:lnTo>
                    <a:pt x="150" y="43"/>
                  </a:lnTo>
                  <a:lnTo>
                    <a:pt x="144" y="30"/>
                  </a:lnTo>
                  <a:lnTo>
                    <a:pt x="136" y="20"/>
                  </a:lnTo>
                  <a:lnTo>
                    <a:pt x="126" y="11"/>
                  </a:lnTo>
                  <a:lnTo>
                    <a:pt x="111" y="5"/>
                  </a:lnTo>
                  <a:lnTo>
                    <a:pt x="78" y="0"/>
                  </a:lnTo>
                  <a:lnTo>
                    <a:pt x="58" y="0"/>
                  </a:lnTo>
                  <a:lnTo>
                    <a:pt x="39" y="3"/>
                  </a:lnTo>
                  <a:lnTo>
                    <a:pt x="22" y="8"/>
                  </a:lnTo>
                  <a:lnTo>
                    <a:pt x="8" y="15"/>
                  </a:lnTo>
                  <a:lnTo>
                    <a:pt x="1" y="27"/>
                  </a:lnTo>
                  <a:lnTo>
                    <a:pt x="0" y="42"/>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06" name="Freeform 62"/>
            <p:cNvSpPr>
              <a:spLocks/>
            </p:cNvSpPr>
            <p:nvPr/>
          </p:nvSpPr>
          <p:spPr bwMode="auto">
            <a:xfrm>
              <a:off x="3752851" y="1614488"/>
              <a:ext cx="88900" cy="39687"/>
            </a:xfrm>
            <a:custGeom>
              <a:avLst/>
              <a:gdLst>
                <a:gd name="T0" fmla="*/ 56 w 56"/>
                <a:gd name="T1" fmla="*/ 0 h 25"/>
                <a:gd name="T2" fmla="*/ 28 w 56"/>
                <a:gd name="T3" fmla="*/ 12 h 25"/>
                <a:gd name="T4" fmla="*/ 0 w 56"/>
                <a:gd name="T5" fmla="*/ 25 h 25"/>
              </a:gdLst>
              <a:ahLst/>
              <a:cxnLst>
                <a:cxn ang="0">
                  <a:pos x="T0" y="T1"/>
                </a:cxn>
                <a:cxn ang="0">
                  <a:pos x="T2" y="T3"/>
                </a:cxn>
                <a:cxn ang="0">
                  <a:pos x="T4" y="T5"/>
                </a:cxn>
              </a:cxnLst>
              <a:rect l="0" t="0" r="r" b="b"/>
              <a:pathLst>
                <a:path w="56" h="25">
                  <a:moveTo>
                    <a:pt x="56" y="0"/>
                  </a:moveTo>
                  <a:lnTo>
                    <a:pt x="28" y="12"/>
                  </a:lnTo>
                  <a:lnTo>
                    <a:pt x="0" y="25"/>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07" name="Freeform 63"/>
            <p:cNvSpPr>
              <a:spLocks/>
            </p:cNvSpPr>
            <p:nvPr/>
          </p:nvSpPr>
          <p:spPr bwMode="auto">
            <a:xfrm>
              <a:off x="3686176" y="1479550"/>
              <a:ext cx="862013" cy="463550"/>
            </a:xfrm>
            <a:custGeom>
              <a:avLst/>
              <a:gdLst>
                <a:gd name="T0" fmla="*/ 543 w 543"/>
                <a:gd name="T1" fmla="*/ 292 h 292"/>
                <a:gd name="T2" fmla="*/ 542 w 543"/>
                <a:gd name="T3" fmla="*/ 269 h 292"/>
                <a:gd name="T4" fmla="*/ 537 w 543"/>
                <a:gd name="T5" fmla="*/ 246 h 292"/>
                <a:gd name="T6" fmla="*/ 530 w 543"/>
                <a:gd name="T7" fmla="*/ 221 h 292"/>
                <a:gd name="T8" fmla="*/ 521 w 543"/>
                <a:gd name="T9" fmla="*/ 197 h 292"/>
                <a:gd name="T10" fmla="*/ 510 w 543"/>
                <a:gd name="T11" fmla="*/ 173 h 292"/>
                <a:gd name="T12" fmla="*/ 496 w 543"/>
                <a:gd name="T13" fmla="*/ 149 h 292"/>
                <a:gd name="T14" fmla="*/ 480 w 543"/>
                <a:gd name="T15" fmla="*/ 125 h 292"/>
                <a:gd name="T16" fmla="*/ 462 w 543"/>
                <a:gd name="T17" fmla="*/ 103 h 292"/>
                <a:gd name="T18" fmla="*/ 443 w 543"/>
                <a:gd name="T19" fmla="*/ 82 h 292"/>
                <a:gd name="T20" fmla="*/ 422 w 543"/>
                <a:gd name="T21" fmla="*/ 63 h 292"/>
                <a:gd name="T22" fmla="*/ 399 w 543"/>
                <a:gd name="T23" fmla="*/ 46 h 292"/>
                <a:gd name="T24" fmla="*/ 374 w 543"/>
                <a:gd name="T25" fmla="*/ 31 h 292"/>
                <a:gd name="T26" fmla="*/ 349 w 543"/>
                <a:gd name="T27" fmla="*/ 18 h 292"/>
                <a:gd name="T28" fmla="*/ 322 w 543"/>
                <a:gd name="T29" fmla="*/ 9 h 292"/>
                <a:gd name="T30" fmla="*/ 294 w 543"/>
                <a:gd name="T31" fmla="*/ 3 h 292"/>
                <a:gd name="T32" fmla="*/ 265 w 543"/>
                <a:gd name="T33" fmla="*/ 0 h 292"/>
                <a:gd name="T34" fmla="*/ 208 w 543"/>
                <a:gd name="T35" fmla="*/ 0 h 292"/>
                <a:gd name="T36" fmla="*/ 163 w 543"/>
                <a:gd name="T37" fmla="*/ 4 h 292"/>
                <a:gd name="T38" fmla="*/ 128 w 543"/>
                <a:gd name="T39" fmla="*/ 13 h 292"/>
                <a:gd name="T40" fmla="*/ 99 w 543"/>
                <a:gd name="T41" fmla="*/ 27 h 292"/>
                <a:gd name="T42" fmla="*/ 75 w 543"/>
                <a:gd name="T43" fmla="*/ 46 h 292"/>
                <a:gd name="T44" fmla="*/ 52 w 543"/>
                <a:gd name="T45" fmla="*/ 71 h 292"/>
                <a:gd name="T46" fmla="*/ 28 w 543"/>
                <a:gd name="T47" fmla="*/ 102 h 292"/>
                <a:gd name="T48" fmla="*/ 0 w 543"/>
                <a:gd name="T49" fmla="*/ 14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43" h="292">
                  <a:moveTo>
                    <a:pt x="543" y="292"/>
                  </a:moveTo>
                  <a:lnTo>
                    <a:pt x="542" y="269"/>
                  </a:lnTo>
                  <a:lnTo>
                    <a:pt x="537" y="246"/>
                  </a:lnTo>
                  <a:lnTo>
                    <a:pt x="530" y="221"/>
                  </a:lnTo>
                  <a:lnTo>
                    <a:pt x="521" y="197"/>
                  </a:lnTo>
                  <a:lnTo>
                    <a:pt x="510" y="173"/>
                  </a:lnTo>
                  <a:lnTo>
                    <a:pt x="496" y="149"/>
                  </a:lnTo>
                  <a:lnTo>
                    <a:pt x="480" y="125"/>
                  </a:lnTo>
                  <a:lnTo>
                    <a:pt x="462" y="103"/>
                  </a:lnTo>
                  <a:lnTo>
                    <a:pt x="443" y="82"/>
                  </a:lnTo>
                  <a:lnTo>
                    <a:pt x="422" y="63"/>
                  </a:lnTo>
                  <a:lnTo>
                    <a:pt x="399" y="46"/>
                  </a:lnTo>
                  <a:lnTo>
                    <a:pt x="374" y="31"/>
                  </a:lnTo>
                  <a:lnTo>
                    <a:pt x="349" y="18"/>
                  </a:lnTo>
                  <a:lnTo>
                    <a:pt x="322" y="9"/>
                  </a:lnTo>
                  <a:lnTo>
                    <a:pt x="294" y="3"/>
                  </a:lnTo>
                  <a:lnTo>
                    <a:pt x="265" y="0"/>
                  </a:lnTo>
                  <a:lnTo>
                    <a:pt x="208" y="0"/>
                  </a:lnTo>
                  <a:lnTo>
                    <a:pt x="163" y="4"/>
                  </a:lnTo>
                  <a:lnTo>
                    <a:pt x="128" y="13"/>
                  </a:lnTo>
                  <a:lnTo>
                    <a:pt x="99" y="27"/>
                  </a:lnTo>
                  <a:lnTo>
                    <a:pt x="75" y="46"/>
                  </a:lnTo>
                  <a:lnTo>
                    <a:pt x="52" y="71"/>
                  </a:lnTo>
                  <a:lnTo>
                    <a:pt x="28" y="102"/>
                  </a:lnTo>
                  <a:lnTo>
                    <a:pt x="0" y="14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08" name="Line 64"/>
            <p:cNvSpPr>
              <a:spLocks noChangeShapeType="1"/>
            </p:cNvSpPr>
            <p:nvPr/>
          </p:nvSpPr>
          <p:spPr bwMode="auto">
            <a:xfrm>
              <a:off x="4548188" y="1954213"/>
              <a:ext cx="0" cy="38100"/>
            </a:xfrm>
            <a:prstGeom prst="line">
              <a:avLst/>
            </a:prstGeom>
            <a:noFill/>
            <a:ln w="22225">
              <a:solidFill>
                <a:srgbClr val="006600"/>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09" name="Freeform 65"/>
            <p:cNvSpPr>
              <a:spLocks/>
            </p:cNvSpPr>
            <p:nvPr/>
          </p:nvSpPr>
          <p:spPr bwMode="auto">
            <a:xfrm>
              <a:off x="4603751" y="1808163"/>
              <a:ext cx="0" cy="231775"/>
            </a:xfrm>
            <a:custGeom>
              <a:avLst/>
              <a:gdLst>
                <a:gd name="T0" fmla="*/ 146 h 146"/>
                <a:gd name="T1" fmla="*/ 73 h 146"/>
                <a:gd name="T2" fmla="*/ 0 h 146"/>
              </a:gdLst>
              <a:ahLst/>
              <a:cxnLst>
                <a:cxn ang="0">
                  <a:pos x="0" y="T0"/>
                </a:cxn>
                <a:cxn ang="0">
                  <a:pos x="0" y="T1"/>
                </a:cxn>
                <a:cxn ang="0">
                  <a:pos x="0" y="T2"/>
                </a:cxn>
              </a:cxnLst>
              <a:rect l="0" t="0" r="r" b="b"/>
              <a:pathLst>
                <a:path h="146">
                  <a:moveTo>
                    <a:pt x="0" y="146"/>
                  </a:moveTo>
                  <a:lnTo>
                    <a:pt x="0" y="73"/>
                  </a:lnTo>
                  <a:lnTo>
                    <a:pt x="0"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10" name="Freeform 66"/>
            <p:cNvSpPr>
              <a:spLocks/>
            </p:cNvSpPr>
            <p:nvPr/>
          </p:nvSpPr>
          <p:spPr bwMode="auto">
            <a:xfrm>
              <a:off x="4670426" y="1982788"/>
              <a:ext cx="0" cy="115887"/>
            </a:xfrm>
            <a:custGeom>
              <a:avLst/>
              <a:gdLst>
                <a:gd name="T0" fmla="*/ 73 h 73"/>
                <a:gd name="T1" fmla="*/ 36 h 73"/>
                <a:gd name="T2" fmla="*/ 0 h 73"/>
              </a:gdLst>
              <a:ahLst/>
              <a:cxnLst>
                <a:cxn ang="0">
                  <a:pos x="0" y="T0"/>
                </a:cxn>
                <a:cxn ang="0">
                  <a:pos x="0" y="T1"/>
                </a:cxn>
                <a:cxn ang="0">
                  <a:pos x="0" y="T2"/>
                </a:cxn>
              </a:cxnLst>
              <a:rect l="0" t="0" r="r" b="b"/>
              <a:pathLst>
                <a:path h="73">
                  <a:moveTo>
                    <a:pt x="0" y="73"/>
                  </a:moveTo>
                  <a:lnTo>
                    <a:pt x="0" y="36"/>
                  </a:lnTo>
                  <a:lnTo>
                    <a:pt x="0"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11" name="Freeform 67"/>
            <p:cNvSpPr>
              <a:spLocks/>
            </p:cNvSpPr>
            <p:nvPr/>
          </p:nvSpPr>
          <p:spPr bwMode="auto">
            <a:xfrm>
              <a:off x="4670426" y="2089150"/>
              <a:ext cx="11113" cy="77787"/>
            </a:xfrm>
            <a:custGeom>
              <a:avLst/>
              <a:gdLst>
                <a:gd name="T0" fmla="*/ 0 w 7"/>
                <a:gd name="T1" fmla="*/ 0 h 49"/>
                <a:gd name="T2" fmla="*/ 0 w 7"/>
                <a:gd name="T3" fmla="*/ 25 h 49"/>
                <a:gd name="T4" fmla="*/ 3 w 7"/>
                <a:gd name="T5" fmla="*/ 37 h 49"/>
                <a:gd name="T6" fmla="*/ 7 w 7"/>
                <a:gd name="T7" fmla="*/ 49 h 49"/>
              </a:gdLst>
              <a:ahLst/>
              <a:cxnLst>
                <a:cxn ang="0">
                  <a:pos x="T0" y="T1"/>
                </a:cxn>
                <a:cxn ang="0">
                  <a:pos x="T2" y="T3"/>
                </a:cxn>
                <a:cxn ang="0">
                  <a:pos x="T4" y="T5"/>
                </a:cxn>
                <a:cxn ang="0">
                  <a:pos x="T6" y="T7"/>
                </a:cxn>
              </a:cxnLst>
              <a:rect l="0" t="0" r="r" b="b"/>
              <a:pathLst>
                <a:path w="7" h="49">
                  <a:moveTo>
                    <a:pt x="0" y="0"/>
                  </a:moveTo>
                  <a:lnTo>
                    <a:pt x="0" y="25"/>
                  </a:lnTo>
                  <a:lnTo>
                    <a:pt x="3" y="37"/>
                  </a:lnTo>
                  <a:lnTo>
                    <a:pt x="7" y="49"/>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12" name="Line 68"/>
            <p:cNvSpPr>
              <a:spLocks noChangeShapeType="1"/>
            </p:cNvSpPr>
            <p:nvPr/>
          </p:nvSpPr>
          <p:spPr bwMode="auto">
            <a:xfrm flipV="1">
              <a:off x="4670426" y="1963738"/>
              <a:ext cx="0" cy="38100"/>
            </a:xfrm>
            <a:prstGeom prst="line">
              <a:avLst/>
            </a:prstGeom>
            <a:noFill/>
            <a:ln w="22225">
              <a:solidFill>
                <a:srgbClr val="006600"/>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13" name="Freeform 69"/>
            <p:cNvSpPr>
              <a:spLocks/>
            </p:cNvSpPr>
            <p:nvPr/>
          </p:nvSpPr>
          <p:spPr bwMode="auto">
            <a:xfrm>
              <a:off x="4668838" y="1838325"/>
              <a:ext cx="23813" cy="153987"/>
            </a:xfrm>
            <a:custGeom>
              <a:avLst/>
              <a:gdLst>
                <a:gd name="T0" fmla="*/ 1 w 15"/>
                <a:gd name="T1" fmla="*/ 97 h 97"/>
                <a:gd name="T2" fmla="*/ 2 w 15"/>
                <a:gd name="T3" fmla="*/ 85 h 97"/>
                <a:gd name="T4" fmla="*/ 2 w 15"/>
                <a:gd name="T5" fmla="*/ 72 h 97"/>
                <a:gd name="T6" fmla="*/ 0 w 15"/>
                <a:gd name="T7" fmla="*/ 46 h 97"/>
                <a:gd name="T8" fmla="*/ 0 w 15"/>
                <a:gd name="T9" fmla="*/ 34 h 97"/>
                <a:gd name="T10" fmla="*/ 2 w 15"/>
                <a:gd name="T11" fmla="*/ 22 h 97"/>
                <a:gd name="T12" fmla="*/ 7 w 15"/>
                <a:gd name="T13" fmla="*/ 10 h 97"/>
                <a:gd name="T14" fmla="*/ 15 w 15"/>
                <a:gd name="T15" fmla="*/ 0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97">
                  <a:moveTo>
                    <a:pt x="1" y="97"/>
                  </a:moveTo>
                  <a:lnTo>
                    <a:pt x="2" y="85"/>
                  </a:lnTo>
                  <a:lnTo>
                    <a:pt x="2" y="72"/>
                  </a:lnTo>
                  <a:lnTo>
                    <a:pt x="0" y="46"/>
                  </a:lnTo>
                  <a:lnTo>
                    <a:pt x="0" y="34"/>
                  </a:lnTo>
                  <a:lnTo>
                    <a:pt x="2" y="22"/>
                  </a:lnTo>
                  <a:lnTo>
                    <a:pt x="7" y="10"/>
                  </a:lnTo>
                  <a:lnTo>
                    <a:pt x="15"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14" name="Freeform 70"/>
            <p:cNvSpPr>
              <a:spLocks/>
            </p:cNvSpPr>
            <p:nvPr/>
          </p:nvSpPr>
          <p:spPr bwMode="auto">
            <a:xfrm>
              <a:off x="4703763" y="1654175"/>
              <a:ext cx="100013" cy="184150"/>
            </a:xfrm>
            <a:custGeom>
              <a:avLst/>
              <a:gdLst>
                <a:gd name="T0" fmla="*/ 0 w 63"/>
                <a:gd name="T1" fmla="*/ 116 h 116"/>
                <a:gd name="T2" fmla="*/ 3 w 63"/>
                <a:gd name="T3" fmla="*/ 100 h 116"/>
                <a:gd name="T4" fmla="*/ 11 w 63"/>
                <a:gd name="T5" fmla="*/ 86 h 116"/>
                <a:gd name="T6" fmla="*/ 22 w 63"/>
                <a:gd name="T7" fmla="*/ 73 h 116"/>
                <a:gd name="T8" fmla="*/ 35 w 63"/>
                <a:gd name="T9" fmla="*/ 61 h 116"/>
                <a:gd name="T10" fmla="*/ 47 w 63"/>
                <a:gd name="T11" fmla="*/ 48 h 116"/>
                <a:gd name="T12" fmla="*/ 57 w 63"/>
                <a:gd name="T13" fmla="*/ 34 h 116"/>
                <a:gd name="T14" fmla="*/ 63 w 63"/>
                <a:gd name="T15" fmla="*/ 18 h 116"/>
                <a:gd name="T16" fmla="*/ 63 w 63"/>
                <a:gd name="T17"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116">
                  <a:moveTo>
                    <a:pt x="0" y="116"/>
                  </a:moveTo>
                  <a:lnTo>
                    <a:pt x="3" y="100"/>
                  </a:lnTo>
                  <a:lnTo>
                    <a:pt x="11" y="86"/>
                  </a:lnTo>
                  <a:lnTo>
                    <a:pt x="22" y="73"/>
                  </a:lnTo>
                  <a:lnTo>
                    <a:pt x="35" y="61"/>
                  </a:lnTo>
                  <a:lnTo>
                    <a:pt x="47" y="48"/>
                  </a:lnTo>
                  <a:lnTo>
                    <a:pt x="57" y="34"/>
                  </a:lnTo>
                  <a:lnTo>
                    <a:pt x="63" y="18"/>
                  </a:lnTo>
                  <a:lnTo>
                    <a:pt x="63"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15" name="Line 71"/>
            <p:cNvSpPr>
              <a:spLocks noChangeShapeType="1"/>
            </p:cNvSpPr>
            <p:nvPr/>
          </p:nvSpPr>
          <p:spPr bwMode="auto">
            <a:xfrm flipV="1">
              <a:off x="4814888" y="1604963"/>
              <a:ext cx="0" cy="39687"/>
            </a:xfrm>
            <a:prstGeom prst="line">
              <a:avLst/>
            </a:prstGeom>
            <a:noFill/>
            <a:ln w="22225">
              <a:solidFill>
                <a:srgbClr val="006600"/>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16" name="Freeform 72"/>
            <p:cNvSpPr>
              <a:spLocks/>
            </p:cNvSpPr>
            <p:nvPr/>
          </p:nvSpPr>
          <p:spPr bwMode="auto">
            <a:xfrm>
              <a:off x="4541838" y="1508125"/>
              <a:ext cx="61913" cy="300037"/>
            </a:xfrm>
            <a:custGeom>
              <a:avLst/>
              <a:gdLst>
                <a:gd name="T0" fmla="*/ 39 w 39"/>
                <a:gd name="T1" fmla="*/ 189 h 189"/>
                <a:gd name="T2" fmla="*/ 35 w 39"/>
                <a:gd name="T3" fmla="*/ 167 h 189"/>
                <a:gd name="T4" fmla="*/ 26 w 39"/>
                <a:gd name="T5" fmla="*/ 143 h 189"/>
                <a:gd name="T6" fmla="*/ 16 w 39"/>
                <a:gd name="T7" fmla="*/ 116 h 189"/>
                <a:gd name="T8" fmla="*/ 6 w 39"/>
                <a:gd name="T9" fmla="*/ 89 h 189"/>
                <a:gd name="T10" fmla="*/ 0 w 39"/>
                <a:gd name="T11" fmla="*/ 63 h 189"/>
                <a:gd name="T12" fmla="*/ 0 w 39"/>
                <a:gd name="T13" fmla="*/ 39 h 189"/>
                <a:gd name="T14" fmla="*/ 10 w 39"/>
                <a:gd name="T15" fmla="*/ 17 h 189"/>
                <a:gd name="T16" fmla="*/ 19 w 39"/>
                <a:gd name="T17" fmla="*/ 8 h 189"/>
                <a:gd name="T18" fmla="*/ 32 w 39"/>
                <a:gd name="T19"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189">
                  <a:moveTo>
                    <a:pt x="39" y="189"/>
                  </a:moveTo>
                  <a:lnTo>
                    <a:pt x="35" y="167"/>
                  </a:lnTo>
                  <a:lnTo>
                    <a:pt x="26" y="143"/>
                  </a:lnTo>
                  <a:lnTo>
                    <a:pt x="16" y="116"/>
                  </a:lnTo>
                  <a:lnTo>
                    <a:pt x="6" y="89"/>
                  </a:lnTo>
                  <a:lnTo>
                    <a:pt x="0" y="63"/>
                  </a:lnTo>
                  <a:lnTo>
                    <a:pt x="0" y="39"/>
                  </a:lnTo>
                  <a:lnTo>
                    <a:pt x="10" y="17"/>
                  </a:lnTo>
                  <a:lnTo>
                    <a:pt x="19" y="8"/>
                  </a:lnTo>
                  <a:lnTo>
                    <a:pt x="32"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17" name="Freeform 73"/>
            <p:cNvSpPr>
              <a:spLocks/>
            </p:cNvSpPr>
            <p:nvPr/>
          </p:nvSpPr>
          <p:spPr bwMode="auto">
            <a:xfrm>
              <a:off x="4624388" y="1216025"/>
              <a:ext cx="20638" cy="427037"/>
            </a:xfrm>
            <a:custGeom>
              <a:avLst/>
              <a:gdLst>
                <a:gd name="T0" fmla="*/ 6 w 13"/>
                <a:gd name="T1" fmla="*/ 269 h 269"/>
                <a:gd name="T2" fmla="*/ 5 w 13"/>
                <a:gd name="T3" fmla="*/ 236 h 269"/>
                <a:gd name="T4" fmla="*/ 4 w 13"/>
                <a:gd name="T5" fmla="*/ 203 h 269"/>
                <a:gd name="T6" fmla="*/ 2 w 13"/>
                <a:gd name="T7" fmla="*/ 168 h 269"/>
                <a:gd name="T8" fmla="*/ 0 w 13"/>
                <a:gd name="T9" fmla="*/ 134 h 269"/>
                <a:gd name="T10" fmla="*/ 0 w 13"/>
                <a:gd name="T11" fmla="*/ 99 h 269"/>
                <a:gd name="T12" fmla="*/ 1 w 13"/>
                <a:gd name="T13" fmla="*/ 65 h 269"/>
                <a:gd name="T14" fmla="*/ 6 w 13"/>
                <a:gd name="T15" fmla="*/ 32 h 269"/>
                <a:gd name="T16" fmla="*/ 13 w 13"/>
                <a:gd name="T1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69">
                  <a:moveTo>
                    <a:pt x="6" y="269"/>
                  </a:moveTo>
                  <a:lnTo>
                    <a:pt x="5" y="236"/>
                  </a:lnTo>
                  <a:lnTo>
                    <a:pt x="4" y="203"/>
                  </a:lnTo>
                  <a:lnTo>
                    <a:pt x="2" y="168"/>
                  </a:lnTo>
                  <a:lnTo>
                    <a:pt x="0" y="134"/>
                  </a:lnTo>
                  <a:lnTo>
                    <a:pt x="0" y="99"/>
                  </a:lnTo>
                  <a:lnTo>
                    <a:pt x="1" y="65"/>
                  </a:lnTo>
                  <a:lnTo>
                    <a:pt x="6" y="32"/>
                  </a:lnTo>
                  <a:lnTo>
                    <a:pt x="13"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18" name="Freeform 74"/>
            <p:cNvSpPr>
              <a:spLocks/>
            </p:cNvSpPr>
            <p:nvPr/>
          </p:nvSpPr>
          <p:spPr bwMode="auto">
            <a:xfrm>
              <a:off x="4635501" y="1230313"/>
              <a:ext cx="82550" cy="387350"/>
            </a:xfrm>
            <a:custGeom>
              <a:avLst/>
              <a:gdLst>
                <a:gd name="T0" fmla="*/ 3 w 52"/>
                <a:gd name="T1" fmla="*/ 0 h 244"/>
                <a:gd name="T2" fmla="*/ 0 w 52"/>
                <a:gd name="T3" fmla="*/ 29 h 244"/>
                <a:gd name="T4" fmla="*/ 1 w 52"/>
                <a:gd name="T5" fmla="*/ 60 h 244"/>
                <a:gd name="T6" fmla="*/ 5 w 52"/>
                <a:gd name="T7" fmla="*/ 92 h 244"/>
                <a:gd name="T8" fmla="*/ 12 w 52"/>
                <a:gd name="T9" fmla="*/ 124 h 244"/>
                <a:gd name="T10" fmla="*/ 20 w 52"/>
                <a:gd name="T11" fmla="*/ 156 h 244"/>
                <a:gd name="T12" fmla="*/ 30 w 52"/>
                <a:gd name="T13" fmla="*/ 187 h 244"/>
                <a:gd name="T14" fmla="*/ 41 w 52"/>
                <a:gd name="T15" fmla="*/ 217 h 244"/>
                <a:gd name="T16" fmla="*/ 52 w 52"/>
                <a:gd name="T17"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44">
                  <a:moveTo>
                    <a:pt x="3" y="0"/>
                  </a:moveTo>
                  <a:lnTo>
                    <a:pt x="0" y="29"/>
                  </a:lnTo>
                  <a:lnTo>
                    <a:pt x="1" y="60"/>
                  </a:lnTo>
                  <a:lnTo>
                    <a:pt x="5" y="92"/>
                  </a:lnTo>
                  <a:lnTo>
                    <a:pt x="12" y="124"/>
                  </a:lnTo>
                  <a:lnTo>
                    <a:pt x="20" y="156"/>
                  </a:lnTo>
                  <a:lnTo>
                    <a:pt x="30" y="187"/>
                  </a:lnTo>
                  <a:lnTo>
                    <a:pt x="41" y="217"/>
                  </a:lnTo>
                  <a:lnTo>
                    <a:pt x="52" y="244"/>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19" name="Line 75"/>
            <p:cNvSpPr>
              <a:spLocks noChangeShapeType="1"/>
            </p:cNvSpPr>
            <p:nvPr/>
          </p:nvSpPr>
          <p:spPr bwMode="auto">
            <a:xfrm>
              <a:off x="4625976" y="1673225"/>
              <a:ext cx="0" cy="38100"/>
            </a:xfrm>
            <a:prstGeom prst="line">
              <a:avLst/>
            </a:prstGeom>
            <a:noFill/>
            <a:ln w="22225">
              <a:solidFill>
                <a:srgbClr val="006600"/>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20" name="Freeform 76"/>
            <p:cNvSpPr>
              <a:spLocks/>
            </p:cNvSpPr>
            <p:nvPr/>
          </p:nvSpPr>
          <p:spPr bwMode="auto">
            <a:xfrm>
              <a:off x="4564063" y="1638300"/>
              <a:ext cx="146050" cy="68262"/>
            </a:xfrm>
            <a:custGeom>
              <a:avLst/>
              <a:gdLst>
                <a:gd name="T0" fmla="*/ 0 w 92"/>
                <a:gd name="T1" fmla="*/ 43 h 43"/>
                <a:gd name="T2" fmla="*/ 45 w 92"/>
                <a:gd name="T3" fmla="*/ 21 h 43"/>
                <a:gd name="T4" fmla="*/ 92 w 92"/>
                <a:gd name="T5" fmla="*/ 0 h 43"/>
              </a:gdLst>
              <a:ahLst/>
              <a:cxnLst>
                <a:cxn ang="0">
                  <a:pos x="T0" y="T1"/>
                </a:cxn>
                <a:cxn ang="0">
                  <a:pos x="T2" y="T3"/>
                </a:cxn>
                <a:cxn ang="0">
                  <a:pos x="T4" y="T5"/>
                </a:cxn>
              </a:cxnLst>
              <a:rect l="0" t="0" r="r" b="b"/>
              <a:pathLst>
                <a:path w="92" h="43">
                  <a:moveTo>
                    <a:pt x="0" y="43"/>
                  </a:moveTo>
                  <a:lnTo>
                    <a:pt x="45" y="21"/>
                  </a:lnTo>
                  <a:lnTo>
                    <a:pt x="92"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21" name="Freeform 77"/>
            <p:cNvSpPr>
              <a:spLocks/>
            </p:cNvSpPr>
            <p:nvPr/>
          </p:nvSpPr>
          <p:spPr bwMode="auto">
            <a:xfrm>
              <a:off x="4725988" y="1517650"/>
              <a:ext cx="111125" cy="146050"/>
            </a:xfrm>
            <a:custGeom>
              <a:avLst/>
              <a:gdLst>
                <a:gd name="T0" fmla="*/ 0 w 70"/>
                <a:gd name="T1" fmla="*/ 92 h 92"/>
                <a:gd name="T2" fmla="*/ 3 w 70"/>
                <a:gd name="T3" fmla="*/ 78 h 92"/>
                <a:gd name="T4" fmla="*/ 11 w 70"/>
                <a:gd name="T5" fmla="*/ 66 h 92"/>
                <a:gd name="T6" fmla="*/ 21 w 70"/>
                <a:gd name="T7" fmla="*/ 56 h 92"/>
                <a:gd name="T8" fmla="*/ 33 w 70"/>
                <a:gd name="T9" fmla="*/ 47 h 92"/>
                <a:gd name="T10" fmla="*/ 46 w 70"/>
                <a:gd name="T11" fmla="*/ 37 h 92"/>
                <a:gd name="T12" fmla="*/ 57 w 70"/>
                <a:gd name="T13" fmla="*/ 27 h 92"/>
                <a:gd name="T14" fmla="*/ 65 w 70"/>
                <a:gd name="T15" fmla="*/ 15 h 92"/>
                <a:gd name="T16" fmla="*/ 70 w 70"/>
                <a:gd name="T1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92">
                  <a:moveTo>
                    <a:pt x="0" y="92"/>
                  </a:moveTo>
                  <a:lnTo>
                    <a:pt x="3" y="78"/>
                  </a:lnTo>
                  <a:lnTo>
                    <a:pt x="11" y="66"/>
                  </a:lnTo>
                  <a:lnTo>
                    <a:pt x="21" y="56"/>
                  </a:lnTo>
                  <a:lnTo>
                    <a:pt x="33" y="47"/>
                  </a:lnTo>
                  <a:lnTo>
                    <a:pt x="46" y="37"/>
                  </a:lnTo>
                  <a:lnTo>
                    <a:pt x="57" y="27"/>
                  </a:lnTo>
                  <a:lnTo>
                    <a:pt x="65" y="15"/>
                  </a:lnTo>
                  <a:lnTo>
                    <a:pt x="70" y="0"/>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22" name="Line 78"/>
            <p:cNvSpPr>
              <a:spLocks noChangeShapeType="1"/>
            </p:cNvSpPr>
            <p:nvPr/>
          </p:nvSpPr>
          <p:spPr bwMode="auto">
            <a:xfrm flipV="1">
              <a:off x="4670426" y="1430338"/>
              <a:ext cx="22225" cy="39687"/>
            </a:xfrm>
            <a:prstGeom prst="line">
              <a:avLst/>
            </a:prstGeom>
            <a:noFill/>
            <a:ln w="22225">
              <a:solidFill>
                <a:srgbClr val="006600"/>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23" name="Freeform 79"/>
            <p:cNvSpPr>
              <a:spLocks/>
            </p:cNvSpPr>
            <p:nvPr/>
          </p:nvSpPr>
          <p:spPr bwMode="auto">
            <a:xfrm>
              <a:off x="4737101" y="1285875"/>
              <a:ext cx="790575" cy="261937"/>
            </a:xfrm>
            <a:custGeom>
              <a:avLst/>
              <a:gdLst>
                <a:gd name="T0" fmla="*/ 0 w 498"/>
                <a:gd name="T1" fmla="*/ 79 h 165"/>
                <a:gd name="T2" fmla="*/ 32 w 498"/>
                <a:gd name="T3" fmla="*/ 66 h 165"/>
                <a:gd name="T4" fmla="*/ 62 w 498"/>
                <a:gd name="T5" fmla="*/ 53 h 165"/>
                <a:gd name="T6" fmla="*/ 92 w 498"/>
                <a:gd name="T7" fmla="*/ 39 h 165"/>
                <a:gd name="T8" fmla="*/ 121 w 498"/>
                <a:gd name="T9" fmla="*/ 27 h 165"/>
                <a:gd name="T10" fmla="*/ 150 w 498"/>
                <a:gd name="T11" fmla="*/ 16 h 165"/>
                <a:gd name="T12" fmla="*/ 181 w 498"/>
                <a:gd name="T13" fmla="*/ 7 h 165"/>
                <a:gd name="T14" fmla="*/ 214 w 498"/>
                <a:gd name="T15" fmla="*/ 1 h 165"/>
                <a:gd name="T16" fmla="*/ 250 w 498"/>
                <a:gd name="T17" fmla="*/ 0 h 165"/>
                <a:gd name="T18" fmla="*/ 293 w 498"/>
                <a:gd name="T19" fmla="*/ 2 h 165"/>
                <a:gd name="T20" fmla="*/ 339 w 498"/>
                <a:gd name="T21" fmla="*/ 8 h 165"/>
                <a:gd name="T22" fmla="*/ 384 w 498"/>
                <a:gd name="T23" fmla="*/ 19 h 165"/>
                <a:gd name="T24" fmla="*/ 406 w 498"/>
                <a:gd name="T25" fmla="*/ 26 h 165"/>
                <a:gd name="T26" fmla="*/ 426 w 498"/>
                <a:gd name="T27" fmla="*/ 35 h 165"/>
                <a:gd name="T28" fmla="*/ 445 w 498"/>
                <a:gd name="T29" fmla="*/ 45 h 165"/>
                <a:gd name="T30" fmla="*/ 461 w 498"/>
                <a:gd name="T31" fmla="*/ 57 h 165"/>
                <a:gd name="T32" fmla="*/ 475 w 498"/>
                <a:gd name="T33" fmla="*/ 70 h 165"/>
                <a:gd name="T34" fmla="*/ 486 w 498"/>
                <a:gd name="T35" fmla="*/ 85 h 165"/>
                <a:gd name="T36" fmla="*/ 494 w 498"/>
                <a:gd name="T37" fmla="*/ 102 h 165"/>
                <a:gd name="T38" fmla="*/ 498 w 498"/>
                <a:gd name="T39" fmla="*/ 121 h 165"/>
                <a:gd name="T40" fmla="*/ 498 w 498"/>
                <a:gd name="T41" fmla="*/ 142 h 165"/>
                <a:gd name="T42" fmla="*/ 494 w 498"/>
                <a:gd name="T43" fmla="*/ 16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8" h="165">
                  <a:moveTo>
                    <a:pt x="0" y="79"/>
                  </a:moveTo>
                  <a:lnTo>
                    <a:pt x="32" y="66"/>
                  </a:lnTo>
                  <a:lnTo>
                    <a:pt x="62" y="53"/>
                  </a:lnTo>
                  <a:lnTo>
                    <a:pt x="92" y="39"/>
                  </a:lnTo>
                  <a:lnTo>
                    <a:pt x="121" y="27"/>
                  </a:lnTo>
                  <a:lnTo>
                    <a:pt x="150" y="16"/>
                  </a:lnTo>
                  <a:lnTo>
                    <a:pt x="181" y="7"/>
                  </a:lnTo>
                  <a:lnTo>
                    <a:pt x="214" y="1"/>
                  </a:lnTo>
                  <a:lnTo>
                    <a:pt x="250" y="0"/>
                  </a:lnTo>
                  <a:lnTo>
                    <a:pt x="293" y="2"/>
                  </a:lnTo>
                  <a:lnTo>
                    <a:pt x="339" y="8"/>
                  </a:lnTo>
                  <a:lnTo>
                    <a:pt x="384" y="19"/>
                  </a:lnTo>
                  <a:lnTo>
                    <a:pt x="406" y="26"/>
                  </a:lnTo>
                  <a:lnTo>
                    <a:pt x="426" y="35"/>
                  </a:lnTo>
                  <a:lnTo>
                    <a:pt x="445" y="45"/>
                  </a:lnTo>
                  <a:lnTo>
                    <a:pt x="461" y="57"/>
                  </a:lnTo>
                  <a:lnTo>
                    <a:pt x="475" y="70"/>
                  </a:lnTo>
                  <a:lnTo>
                    <a:pt x="486" y="85"/>
                  </a:lnTo>
                  <a:lnTo>
                    <a:pt x="494" y="102"/>
                  </a:lnTo>
                  <a:lnTo>
                    <a:pt x="498" y="121"/>
                  </a:lnTo>
                  <a:lnTo>
                    <a:pt x="498" y="142"/>
                  </a:lnTo>
                  <a:lnTo>
                    <a:pt x="494" y="165"/>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24" name="Freeform 80"/>
            <p:cNvSpPr>
              <a:spLocks/>
            </p:cNvSpPr>
            <p:nvPr/>
          </p:nvSpPr>
          <p:spPr bwMode="auto">
            <a:xfrm>
              <a:off x="4837113" y="1362075"/>
              <a:ext cx="695325" cy="165100"/>
            </a:xfrm>
            <a:custGeom>
              <a:avLst/>
              <a:gdLst>
                <a:gd name="T0" fmla="*/ 0 w 438"/>
                <a:gd name="T1" fmla="*/ 104 h 104"/>
                <a:gd name="T2" fmla="*/ 11 w 438"/>
                <a:gd name="T3" fmla="*/ 86 h 104"/>
                <a:gd name="T4" fmla="*/ 28 w 438"/>
                <a:gd name="T5" fmla="*/ 69 h 104"/>
                <a:gd name="T6" fmla="*/ 51 w 438"/>
                <a:gd name="T7" fmla="*/ 53 h 104"/>
                <a:gd name="T8" fmla="*/ 79 w 438"/>
                <a:gd name="T9" fmla="*/ 39 h 104"/>
                <a:gd name="T10" fmla="*/ 110 w 438"/>
                <a:gd name="T11" fmla="*/ 26 h 104"/>
                <a:gd name="T12" fmla="*/ 145 w 438"/>
                <a:gd name="T13" fmla="*/ 16 h 104"/>
                <a:gd name="T14" fmla="*/ 180 w 438"/>
                <a:gd name="T15" fmla="*/ 8 h 104"/>
                <a:gd name="T16" fmla="*/ 218 w 438"/>
                <a:gd name="T17" fmla="*/ 3 h 104"/>
                <a:gd name="T18" fmla="*/ 254 w 438"/>
                <a:gd name="T19" fmla="*/ 0 h 104"/>
                <a:gd name="T20" fmla="*/ 290 w 438"/>
                <a:gd name="T21" fmla="*/ 0 h 104"/>
                <a:gd name="T22" fmla="*/ 325 w 438"/>
                <a:gd name="T23" fmla="*/ 3 h 104"/>
                <a:gd name="T24" fmla="*/ 356 w 438"/>
                <a:gd name="T25" fmla="*/ 10 h 104"/>
                <a:gd name="T26" fmla="*/ 385 w 438"/>
                <a:gd name="T27" fmla="*/ 20 h 104"/>
                <a:gd name="T28" fmla="*/ 408 w 438"/>
                <a:gd name="T29" fmla="*/ 34 h 104"/>
                <a:gd name="T30" fmla="*/ 426 w 438"/>
                <a:gd name="T31" fmla="*/ 52 h 104"/>
                <a:gd name="T32" fmla="*/ 438 w 438"/>
                <a:gd name="T33" fmla="*/ 7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8" h="104">
                  <a:moveTo>
                    <a:pt x="0" y="104"/>
                  </a:moveTo>
                  <a:lnTo>
                    <a:pt x="11" y="86"/>
                  </a:lnTo>
                  <a:lnTo>
                    <a:pt x="28" y="69"/>
                  </a:lnTo>
                  <a:lnTo>
                    <a:pt x="51" y="53"/>
                  </a:lnTo>
                  <a:lnTo>
                    <a:pt x="79" y="39"/>
                  </a:lnTo>
                  <a:lnTo>
                    <a:pt x="110" y="26"/>
                  </a:lnTo>
                  <a:lnTo>
                    <a:pt x="145" y="16"/>
                  </a:lnTo>
                  <a:lnTo>
                    <a:pt x="180" y="8"/>
                  </a:lnTo>
                  <a:lnTo>
                    <a:pt x="218" y="3"/>
                  </a:lnTo>
                  <a:lnTo>
                    <a:pt x="254" y="0"/>
                  </a:lnTo>
                  <a:lnTo>
                    <a:pt x="290" y="0"/>
                  </a:lnTo>
                  <a:lnTo>
                    <a:pt x="325" y="3"/>
                  </a:lnTo>
                  <a:lnTo>
                    <a:pt x="356" y="10"/>
                  </a:lnTo>
                  <a:lnTo>
                    <a:pt x="385" y="20"/>
                  </a:lnTo>
                  <a:lnTo>
                    <a:pt x="408" y="34"/>
                  </a:lnTo>
                  <a:lnTo>
                    <a:pt x="426" y="52"/>
                  </a:lnTo>
                  <a:lnTo>
                    <a:pt x="438" y="74"/>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25" name="Line 81"/>
            <p:cNvSpPr>
              <a:spLocks noChangeShapeType="1"/>
            </p:cNvSpPr>
            <p:nvPr/>
          </p:nvSpPr>
          <p:spPr bwMode="auto">
            <a:xfrm flipV="1">
              <a:off x="4826001" y="1547813"/>
              <a:ext cx="0" cy="38100"/>
            </a:xfrm>
            <a:prstGeom prst="line">
              <a:avLst/>
            </a:prstGeom>
            <a:noFill/>
            <a:ln w="22225">
              <a:solidFill>
                <a:srgbClr val="006600"/>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26" name="Line 82"/>
            <p:cNvSpPr>
              <a:spLocks noChangeShapeType="1"/>
            </p:cNvSpPr>
            <p:nvPr/>
          </p:nvSpPr>
          <p:spPr bwMode="auto">
            <a:xfrm flipV="1">
              <a:off x="4692651" y="1411288"/>
              <a:ext cx="44450" cy="19050"/>
            </a:xfrm>
            <a:prstGeom prst="line">
              <a:avLst/>
            </a:prstGeom>
            <a:noFill/>
            <a:ln w="22225">
              <a:solidFill>
                <a:srgbClr val="006600"/>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27" name="Line 83"/>
            <p:cNvSpPr>
              <a:spLocks noChangeShapeType="1"/>
            </p:cNvSpPr>
            <p:nvPr/>
          </p:nvSpPr>
          <p:spPr bwMode="auto">
            <a:xfrm>
              <a:off x="4648201" y="2698750"/>
              <a:ext cx="0" cy="38100"/>
            </a:xfrm>
            <a:prstGeom prst="line">
              <a:avLst/>
            </a:prstGeom>
            <a:noFill/>
            <a:ln w="22225">
              <a:solidFill>
                <a:schemeClr val="accent4">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28" name="Freeform 84"/>
            <p:cNvSpPr>
              <a:spLocks/>
            </p:cNvSpPr>
            <p:nvPr/>
          </p:nvSpPr>
          <p:spPr bwMode="auto">
            <a:xfrm>
              <a:off x="3686176" y="1682750"/>
              <a:ext cx="33338" cy="77787"/>
            </a:xfrm>
            <a:custGeom>
              <a:avLst/>
              <a:gdLst>
                <a:gd name="T0" fmla="*/ 0 w 21"/>
                <a:gd name="T1" fmla="*/ 49 h 49"/>
                <a:gd name="T2" fmla="*/ 8 w 21"/>
                <a:gd name="T3" fmla="*/ 23 h 49"/>
                <a:gd name="T4" fmla="*/ 21 w 21"/>
                <a:gd name="T5" fmla="*/ 0 h 49"/>
                <a:gd name="T6" fmla="*/ 7 w 21"/>
                <a:gd name="T7" fmla="*/ 24 h 49"/>
              </a:gdLst>
              <a:ahLst/>
              <a:cxnLst>
                <a:cxn ang="0">
                  <a:pos x="T0" y="T1"/>
                </a:cxn>
                <a:cxn ang="0">
                  <a:pos x="T2" y="T3"/>
                </a:cxn>
                <a:cxn ang="0">
                  <a:pos x="T4" y="T5"/>
                </a:cxn>
                <a:cxn ang="0">
                  <a:pos x="T6" y="T7"/>
                </a:cxn>
              </a:cxnLst>
              <a:rect l="0" t="0" r="r" b="b"/>
              <a:pathLst>
                <a:path w="21" h="49">
                  <a:moveTo>
                    <a:pt x="0" y="49"/>
                  </a:moveTo>
                  <a:lnTo>
                    <a:pt x="8" y="23"/>
                  </a:lnTo>
                  <a:lnTo>
                    <a:pt x="21" y="0"/>
                  </a:lnTo>
                  <a:lnTo>
                    <a:pt x="7" y="24"/>
                  </a:lnTo>
                </a:path>
              </a:pathLst>
            </a:custGeom>
            <a:noFill/>
            <a:ln w="22225">
              <a:solidFill>
                <a:srgbClr val="006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129" name="Line 85"/>
            <p:cNvSpPr>
              <a:spLocks noChangeShapeType="1"/>
            </p:cNvSpPr>
            <p:nvPr/>
          </p:nvSpPr>
          <p:spPr bwMode="auto">
            <a:xfrm flipV="1">
              <a:off x="3719513" y="1654175"/>
              <a:ext cx="44450" cy="19050"/>
            </a:xfrm>
            <a:prstGeom prst="line">
              <a:avLst/>
            </a:prstGeom>
            <a:noFill/>
            <a:ln w="22225">
              <a:solidFill>
                <a:srgbClr val="006600"/>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p>
          </p:txBody>
        </p:sp>
      </p:grpSp>
      <p:pic>
        <p:nvPicPr>
          <p:cNvPr id="4" name="Picture 3"/>
          <p:cNvPicPr>
            <a:picLocks noChangeAspect="1"/>
          </p:cNvPicPr>
          <p:nvPr/>
        </p:nvPicPr>
        <p:blipFill>
          <a:blip r:embed="rId4"/>
          <a:stretch>
            <a:fillRect/>
          </a:stretch>
        </p:blipFill>
        <p:spPr>
          <a:xfrm>
            <a:off x="6660747" y="2712269"/>
            <a:ext cx="2453768" cy="2793206"/>
          </a:xfrm>
          <a:prstGeom prst="rect">
            <a:avLst/>
          </a:prstGeom>
        </p:spPr>
      </p:pic>
      <p:sp>
        <p:nvSpPr>
          <p:cNvPr id="132" name="TextBox 131"/>
          <p:cNvSpPr txBox="1"/>
          <p:nvPr/>
        </p:nvSpPr>
        <p:spPr>
          <a:xfrm>
            <a:off x="6684394" y="2891951"/>
            <a:ext cx="2430121" cy="715581"/>
          </a:xfrm>
          <a:prstGeom prst="rect">
            <a:avLst/>
          </a:prstGeom>
          <a:noFill/>
          <a:ln>
            <a:solidFill>
              <a:srgbClr val="0A0AB8"/>
            </a:solidFill>
          </a:ln>
        </p:spPr>
        <p:txBody>
          <a:bodyPr wrap="square" rtlCol="0">
            <a:spAutoFit/>
          </a:bodyPr>
          <a:lstStyle/>
          <a:p>
            <a:r>
              <a:rPr lang="en-US" sz="1350" b="1">
                <a:solidFill>
                  <a:schemeClr val="bg1"/>
                </a:solidFill>
              </a:rPr>
              <a:t>Fallow land is maintained for 4-8 months, providing limited food for soil life</a:t>
            </a:r>
          </a:p>
        </p:txBody>
      </p:sp>
      <p:sp>
        <p:nvSpPr>
          <p:cNvPr id="133" name="TextBox 132"/>
          <p:cNvSpPr txBox="1"/>
          <p:nvPr/>
        </p:nvSpPr>
        <p:spPr>
          <a:xfrm>
            <a:off x="6668527" y="4312190"/>
            <a:ext cx="2427453" cy="715581"/>
          </a:xfrm>
          <a:prstGeom prst="rect">
            <a:avLst/>
          </a:prstGeom>
          <a:noFill/>
          <a:ln>
            <a:solidFill>
              <a:srgbClr val="002060"/>
            </a:solidFill>
          </a:ln>
        </p:spPr>
        <p:txBody>
          <a:bodyPr wrap="square" rtlCol="0">
            <a:spAutoFit/>
          </a:bodyPr>
          <a:lstStyle/>
          <a:p>
            <a:r>
              <a:rPr lang="en-US" sz="1350" b="1">
                <a:solidFill>
                  <a:schemeClr val="bg1"/>
                </a:solidFill>
              </a:rPr>
              <a:t>Perennial system with a bare floor then it is also limiting for soil life</a:t>
            </a:r>
          </a:p>
        </p:txBody>
      </p:sp>
      <p:sp>
        <p:nvSpPr>
          <p:cNvPr id="5" name="Title 4">
            <a:extLst>
              <a:ext uri="{FF2B5EF4-FFF2-40B4-BE49-F238E27FC236}">
                <a16:creationId xmlns:a16="http://schemas.microsoft.com/office/drawing/2014/main" id="{01C90B95-2292-4BD0-8C3D-12C9D27C3BAD}"/>
              </a:ext>
            </a:extLst>
          </p:cNvPr>
          <p:cNvSpPr>
            <a:spLocks noGrp="1"/>
          </p:cNvSpPr>
          <p:nvPr>
            <p:ph type="title"/>
          </p:nvPr>
        </p:nvSpPr>
        <p:spPr>
          <a:xfrm>
            <a:off x="276837" y="502715"/>
            <a:ext cx="8759169" cy="842791"/>
          </a:xfrm>
        </p:spPr>
        <p:txBody>
          <a:bodyPr>
            <a:normAutofit fontScale="90000"/>
          </a:bodyPr>
          <a:lstStyle/>
          <a:p>
            <a:r>
              <a:rPr lang="en-US"/>
              <a:t>Dominant Nutrient Management Strategy</a:t>
            </a:r>
          </a:p>
        </p:txBody>
      </p:sp>
      <p:sp>
        <p:nvSpPr>
          <p:cNvPr id="131" name="Footer Placeholder 3">
            <a:extLst>
              <a:ext uri="{FF2B5EF4-FFF2-40B4-BE49-F238E27FC236}">
                <a16:creationId xmlns:a16="http://schemas.microsoft.com/office/drawing/2014/main" id="{1B815888-3237-416F-B1A1-9D1ABD70525E}"/>
              </a:ext>
            </a:extLst>
          </p:cNvPr>
          <p:cNvSpPr>
            <a:spLocks noGrp="1"/>
          </p:cNvSpPr>
          <p:nvPr>
            <p:ph type="ftr" sz="quarter" idx="11"/>
          </p:nvPr>
        </p:nvSpPr>
        <p:spPr>
          <a:xfrm>
            <a:off x="0" y="6492875"/>
            <a:ext cx="2677886" cy="365125"/>
          </a:xfrm>
        </p:spPr>
        <p:txBody>
          <a:bodyPr/>
          <a:lstStyle/>
          <a:p>
            <a:r>
              <a:rPr lang="en-US"/>
              <a:t>NRCS | SHD | Strategizing &amp; Implementing a SHMS | v3.0</a:t>
            </a:r>
          </a:p>
        </p:txBody>
      </p:sp>
    </p:spTree>
    <p:extLst>
      <p:ext uri="{BB962C8B-B14F-4D97-AF65-F5344CB8AC3E}">
        <p14:creationId xmlns:p14="http://schemas.microsoft.com/office/powerpoint/2010/main" val="295504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barn(inVertical)">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blinds(horizontal)">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blinds(horizontal)">
                                      <p:cBhvr>
                                        <p:cTn id="22" dur="500"/>
                                        <p:tgtEl>
                                          <p:spTgt spid="5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59"/>
                                        </p:tgtEl>
                                        <p:attrNameLst>
                                          <p:attrName>style.visibility</p:attrName>
                                        </p:attrNameLst>
                                      </p:cBhvr>
                                      <p:to>
                                        <p:strVal val="visible"/>
                                      </p:to>
                                    </p:set>
                                    <p:animEffect transition="in" filter="blinds(horizontal)">
                                      <p:cBhvr>
                                        <p:cTn id="30" dur="500"/>
                                        <p:tgtEl>
                                          <p:spTgt spid="59"/>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blinds(horizontal)">
                                      <p:cBhvr>
                                        <p:cTn id="33" dur="500"/>
                                        <p:tgtEl>
                                          <p:spTgt spid="60"/>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linds(horizontal)">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linds(horizontal)">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1"/>
                                        </p:tgtEl>
                                        <p:attrNameLst>
                                          <p:attrName>style.visibility</p:attrName>
                                        </p:attrNameLst>
                                      </p:cBhvr>
                                      <p:to>
                                        <p:strVal val="visible"/>
                                      </p:to>
                                    </p:set>
                                    <p:anim calcmode="lin" valueType="num">
                                      <p:cBhvr additive="base">
                                        <p:cTn id="55" dur="500" fill="hold"/>
                                        <p:tgtEl>
                                          <p:spTgt spid="81"/>
                                        </p:tgtEl>
                                        <p:attrNameLst>
                                          <p:attrName>ppt_x</p:attrName>
                                        </p:attrNameLst>
                                      </p:cBhvr>
                                      <p:tavLst>
                                        <p:tav tm="0">
                                          <p:val>
                                            <p:strVal val="#ppt_x"/>
                                          </p:val>
                                        </p:tav>
                                        <p:tav tm="100000">
                                          <p:val>
                                            <p:strVal val="#ppt_x"/>
                                          </p:val>
                                        </p:tav>
                                      </p:tavLst>
                                    </p:anim>
                                    <p:anim calcmode="lin" valueType="num">
                                      <p:cBhvr additive="base">
                                        <p:cTn id="56" dur="500" fill="hold"/>
                                        <p:tgtEl>
                                          <p:spTgt spid="81"/>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76"/>
                                        </p:tgtEl>
                                        <p:attrNameLst>
                                          <p:attrName>style.visibility</p:attrName>
                                        </p:attrNameLst>
                                      </p:cBhvr>
                                      <p:to>
                                        <p:strVal val="visible"/>
                                      </p:to>
                                    </p:set>
                                    <p:anim calcmode="lin" valueType="num">
                                      <p:cBhvr additive="base">
                                        <p:cTn id="59" dur="500" fill="hold"/>
                                        <p:tgtEl>
                                          <p:spTgt spid="76"/>
                                        </p:tgtEl>
                                        <p:attrNameLst>
                                          <p:attrName>ppt_x</p:attrName>
                                        </p:attrNameLst>
                                      </p:cBhvr>
                                      <p:tavLst>
                                        <p:tav tm="0">
                                          <p:val>
                                            <p:strVal val="#ppt_x"/>
                                          </p:val>
                                        </p:tav>
                                        <p:tav tm="100000">
                                          <p:val>
                                            <p:strVal val="#ppt_x"/>
                                          </p:val>
                                        </p:tav>
                                      </p:tavLst>
                                    </p:anim>
                                    <p:anim calcmode="lin" valueType="num">
                                      <p:cBhvr additive="base">
                                        <p:cTn id="60"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blinds(horizontal)">
                                      <p:cBhvr>
                                        <p:cTn id="65" dur="500"/>
                                        <p:tgtEl>
                                          <p:spTgt spid="17"/>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nodeType="click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blinds(horizontal)">
                                      <p:cBhvr>
                                        <p:cTn id="70" dur="500"/>
                                        <p:tgtEl>
                                          <p:spTgt spid="15"/>
                                        </p:tgtEl>
                                      </p:cBhvr>
                                    </p:animEffect>
                                  </p:childTnLst>
                                </p:cTn>
                              </p:par>
                            </p:childTnLst>
                          </p:cTn>
                        </p:par>
                      </p:childTnLst>
                    </p:cTn>
                  </p:par>
                  <p:par>
                    <p:cTn id="71" fill="hold">
                      <p:stCondLst>
                        <p:cond delay="indefinite"/>
                      </p:stCondLst>
                      <p:childTnLst>
                        <p:par>
                          <p:cTn id="72" fill="hold">
                            <p:stCondLst>
                              <p:cond delay="0"/>
                            </p:stCondLst>
                            <p:childTnLst>
                              <p:par>
                                <p:cTn id="73" presetID="5" presetClass="entr" presetSubtype="10" fill="hold" nodeType="click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checkerboard(across)">
                                      <p:cBhvr>
                                        <p:cTn id="75" dur="500"/>
                                        <p:tgtEl>
                                          <p:spTgt spid="18"/>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4"/>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grpId="0" nodeType="clickEffect">
                                  <p:stCondLst>
                                    <p:cond delay="0"/>
                                  </p:stCondLst>
                                  <p:childTnLst>
                                    <p:set>
                                      <p:cBhvr>
                                        <p:cTn id="83" dur="1" fill="hold">
                                          <p:stCondLst>
                                            <p:cond delay="0"/>
                                          </p:stCondLst>
                                        </p:cTn>
                                        <p:tgtEl>
                                          <p:spTgt spid="132"/>
                                        </p:tgtEl>
                                        <p:attrNameLst>
                                          <p:attrName>style.visibility</p:attrName>
                                        </p:attrNameLst>
                                      </p:cBhvr>
                                      <p:to>
                                        <p:strVal val="visible"/>
                                      </p:to>
                                    </p:set>
                                    <p:animEffect transition="in" filter="barn(inVertical)">
                                      <p:cBhvr>
                                        <p:cTn id="84" dur="500"/>
                                        <p:tgtEl>
                                          <p:spTgt spid="13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33"/>
                                        </p:tgtEl>
                                        <p:attrNameLst>
                                          <p:attrName>style.visibility</p:attrName>
                                        </p:attrNameLst>
                                      </p:cBhvr>
                                      <p:to>
                                        <p:strVal val="visible"/>
                                      </p:to>
                                    </p:set>
                                    <p:animEffect transition="in" filter="fade">
                                      <p:cBhvr>
                                        <p:cTn id="89"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77" grpId="0" animBg="1"/>
      <p:bldP spid="81" grpId="0"/>
      <p:bldP spid="48" grpId="0" animBg="1"/>
      <p:bldP spid="50" grpId="0"/>
      <p:bldP spid="59" grpId="0"/>
      <p:bldP spid="60" grpId="0"/>
      <p:bldP spid="132" grpId="0" animBg="1"/>
      <p:bldP spid="133" grpId="0" animBg="1"/>
    </p:bldLst>
  </p:timing>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6818" y="426286"/>
            <a:ext cx="3840085" cy="1692794"/>
          </a:xfrm>
        </p:spPr>
        <p:txBody>
          <a:bodyPr>
            <a:normAutofit fontScale="90000"/>
          </a:bodyPr>
          <a:lstStyle/>
          <a:p>
            <a:br>
              <a:rPr lang="en-US"/>
            </a:br>
            <a:br>
              <a:rPr lang="en-US"/>
            </a:br>
            <a:r>
              <a:rPr lang="en-US"/>
              <a:t>Objectives</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12286" y="1901597"/>
            <a:ext cx="5036551" cy="4196699"/>
          </a:xfrm>
        </p:spPr>
        <p:txBody>
          <a:bodyPr>
            <a:noAutofit/>
          </a:bodyPr>
          <a:lstStyle/>
          <a:p>
            <a:pPr marL="0" indent="0" algn="ctr">
              <a:spcBef>
                <a:spcPts val="0"/>
              </a:spcBef>
              <a:buNone/>
            </a:pPr>
            <a:endParaRPr lang="en-US" sz="2200">
              <a:solidFill>
                <a:srgbClr val="000F29"/>
              </a:solidFill>
            </a:endParaRPr>
          </a:p>
          <a:p>
            <a:pPr marL="0" indent="0" algn="ctr">
              <a:spcBef>
                <a:spcPts val="0"/>
              </a:spcBef>
              <a:buNone/>
            </a:pPr>
            <a:endParaRPr lang="en-US" sz="2200">
              <a:solidFill>
                <a:srgbClr val="000F29"/>
              </a:solidFill>
            </a:endParaRPr>
          </a:p>
          <a:p>
            <a:pPr marL="795338" indent="-396875">
              <a:buFont typeface="+mj-lt"/>
              <a:buAutoNum type="arabicPeriod"/>
            </a:pPr>
            <a:r>
              <a:rPr lang="en-US" sz="2200"/>
              <a:t>Identify key components of practices and activities to develop a Soil Health Management System</a:t>
            </a:r>
          </a:p>
          <a:p>
            <a:pPr marL="795338" indent="-396875">
              <a:buFont typeface="+mj-lt"/>
              <a:buAutoNum type="arabicPeriod"/>
            </a:pPr>
            <a:r>
              <a:rPr lang="en-US" sz="2200"/>
              <a:t>Describe the interaction, dependency and synergy between practices in a SHMS</a:t>
            </a:r>
          </a:p>
          <a:p>
            <a:pPr marL="795338" indent="-396875">
              <a:buFont typeface="+mj-lt"/>
              <a:buAutoNum type="arabicPeriod"/>
            </a:pPr>
            <a:r>
              <a:rPr lang="en-US" sz="2200"/>
              <a:t>Recognize barriers to implementation</a:t>
            </a:r>
          </a:p>
          <a:p>
            <a:pPr marL="795338" indent="-396875">
              <a:buFont typeface="+mj-lt"/>
              <a:buAutoNum type="arabicPeriod"/>
            </a:pPr>
            <a:r>
              <a:rPr lang="en-US" sz="2200"/>
              <a:t>Describe an entry level strategy to develop a SHMS</a:t>
            </a:r>
          </a:p>
        </p:txBody>
      </p:sp>
      <p:pic>
        <p:nvPicPr>
          <p:cNvPr id="4" name="Picture 2" descr="C:\Users\david.lamm\Documents\David.Lamm\Pictures\Ray Styer 8_6_10\Ray S Farm visit 8_6_2010 003.jpg">
            <a:extLst>
              <a:ext uri="{FF2B5EF4-FFF2-40B4-BE49-F238E27FC236}">
                <a16:creationId xmlns:a16="http://schemas.microsoft.com/office/drawing/2014/main" id="{0CA7986F-9FC0-45F6-8874-83F119B401C2}"/>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b="-1"/>
          <a:stretch/>
        </p:blipFill>
        <p:spPr bwMode="auto">
          <a:xfrm>
            <a:off x="4409136" y="10"/>
            <a:ext cx="5770621"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ln w="19050">
            <a:solidFill>
              <a:schemeClr val="tx1"/>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D38283B5-2ED9-4FCB-BBEE-B40BEBB5CC82}"/>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468542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7924800" cy="2438400"/>
          </a:xfrm>
        </p:spPr>
        <p:txBody>
          <a:bodyPr/>
          <a:lstStyle/>
          <a:p>
            <a:pPr>
              <a:defRPr/>
            </a:pPr>
            <a:r>
              <a:rPr lang="en-US"/>
              <a:t>Nitrogen Mineralization</a:t>
            </a:r>
            <a:br>
              <a:rPr lang="en-US"/>
            </a:br>
            <a:r>
              <a:rPr lang="en-US"/>
              <a:t>and</a:t>
            </a:r>
            <a:br>
              <a:rPr lang="en-US"/>
            </a:br>
            <a:r>
              <a:rPr lang="en-US"/>
              <a:t> Immobilization</a:t>
            </a:r>
          </a:p>
        </p:txBody>
      </p:sp>
      <p:pic>
        <p:nvPicPr>
          <p:cNvPr id="3" name="Picture 2"/>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53338" y="3276600"/>
            <a:ext cx="4829552" cy="3146144"/>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403661" y="2590800"/>
            <a:ext cx="2431155" cy="1777662"/>
          </a:xfrm>
          <a:prstGeom prst="rect">
            <a:avLst/>
          </a:prstGeom>
        </p:spPr>
      </p:pic>
      <p:pic>
        <p:nvPicPr>
          <p:cNvPr id="5" name="Picture 4"/>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6412879" y="4876800"/>
            <a:ext cx="2421937" cy="1805371"/>
          </a:xfrm>
          <a:prstGeom prst="rect">
            <a:avLst/>
          </a:prstGeom>
        </p:spPr>
      </p:pic>
      <p:sp>
        <p:nvSpPr>
          <p:cNvPr id="6" name="TextBox 21"/>
          <p:cNvSpPr txBox="1">
            <a:spLocks noChangeArrowheads="1"/>
          </p:cNvSpPr>
          <p:nvPr/>
        </p:nvSpPr>
        <p:spPr bwMode="auto">
          <a:xfrm>
            <a:off x="6781800" y="4439664"/>
            <a:ext cx="1447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400">
                <a:solidFill>
                  <a:schemeClr val="tx1"/>
                </a:solidFill>
                <a:latin typeface="Arial" panose="020B0604020202020204" pitchFamily="34" charset="0"/>
              </a:rPr>
              <a:t>Biology</a:t>
            </a:r>
          </a:p>
        </p:txBody>
      </p:sp>
      <p:sp>
        <p:nvSpPr>
          <p:cNvPr id="7" name="Isosceles Triangle 6"/>
          <p:cNvSpPr/>
          <p:nvPr/>
        </p:nvSpPr>
        <p:spPr>
          <a:xfrm rot="15197117">
            <a:off x="5205530" y="4926438"/>
            <a:ext cx="270933" cy="338667"/>
          </a:xfrm>
          <a:prstGeom prst="triangle">
            <a:avLst/>
          </a:prstGeom>
          <a:solidFill>
            <a:schemeClr val="accent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sp>
        <p:nvSpPr>
          <p:cNvPr id="8" name="Freeform 7"/>
          <p:cNvSpPr/>
          <p:nvPr/>
        </p:nvSpPr>
        <p:spPr>
          <a:xfrm rot="20180081">
            <a:off x="5437669" y="4679095"/>
            <a:ext cx="1337491" cy="253003"/>
          </a:xfrm>
          <a:custGeom>
            <a:avLst/>
            <a:gdLst>
              <a:gd name="connsiteX0" fmla="*/ 2951430 w 2951430"/>
              <a:gd name="connsiteY0" fmla="*/ 602055 h 602055"/>
              <a:gd name="connsiteX1" fmla="*/ 1593410 w 2951430"/>
              <a:gd name="connsiteY1" fmla="*/ 58847 h 602055"/>
              <a:gd name="connsiteX2" fmla="*/ 0 w 2951430"/>
              <a:gd name="connsiteY2" fmla="*/ 248970 h 602055"/>
            </a:gdLst>
            <a:ahLst/>
            <a:cxnLst>
              <a:cxn ang="0">
                <a:pos x="connsiteX0" y="connsiteY0"/>
              </a:cxn>
              <a:cxn ang="0">
                <a:pos x="connsiteX1" y="connsiteY1"/>
              </a:cxn>
              <a:cxn ang="0">
                <a:pos x="connsiteX2" y="connsiteY2"/>
              </a:cxn>
            </a:cxnLst>
            <a:rect l="l" t="t" r="r" b="b"/>
            <a:pathLst>
              <a:path w="2951430" h="602055">
                <a:moveTo>
                  <a:pt x="2951430" y="602055"/>
                </a:moveTo>
                <a:cubicBezTo>
                  <a:pt x="2518372" y="359875"/>
                  <a:pt x="2085315" y="117695"/>
                  <a:pt x="1593410" y="58847"/>
                </a:cubicBezTo>
                <a:cubicBezTo>
                  <a:pt x="1101505" y="0"/>
                  <a:pt x="550752" y="124485"/>
                  <a:pt x="0" y="248970"/>
                </a:cubicBezTo>
              </a:path>
            </a:pathLst>
          </a:custGeom>
          <a:ln w="63500">
            <a:solidFill>
              <a:schemeClr val="accent6"/>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a:p>
        </p:txBody>
      </p:sp>
      <p:sp>
        <p:nvSpPr>
          <p:cNvPr id="9" name="Footer Placeholder 8">
            <a:extLst>
              <a:ext uri="{FF2B5EF4-FFF2-40B4-BE49-F238E27FC236}">
                <a16:creationId xmlns:a16="http://schemas.microsoft.com/office/drawing/2014/main" id="{739F2FE5-7DB6-4927-A359-4395617509A0}"/>
              </a:ext>
            </a:extLst>
          </p:cNvPr>
          <p:cNvSpPr>
            <a:spLocks noGrp="1"/>
          </p:cNvSpPr>
          <p:nvPr>
            <p:ph type="ftr" sz="quarter" idx="11"/>
          </p:nvPr>
        </p:nvSpPr>
        <p:spPr/>
        <p:txBody>
          <a:bodyPr/>
          <a:lstStyle/>
          <a:p>
            <a:r>
              <a:rPr lang="en-US"/>
              <a:t>NRCS | SHD | Strategizing &amp; Implementing a SHMS | v3.0</a:t>
            </a:r>
          </a:p>
        </p:txBody>
      </p:sp>
      <p:pic>
        <p:nvPicPr>
          <p:cNvPr id="10" name="Picture 9">
            <a:extLst>
              <a:ext uri="{FF2B5EF4-FFF2-40B4-BE49-F238E27FC236}">
                <a16:creationId xmlns:a16="http://schemas.microsoft.com/office/drawing/2014/main" id="{38775947-6F5E-2D99-A8A9-94E2EDA4BE56}"/>
              </a:ext>
            </a:extLst>
          </p:cNvPr>
          <p:cNvPicPr>
            <a:picLocks noChangeAspect="1"/>
          </p:cNvPicPr>
          <p:nvPr/>
        </p:nvPicPr>
        <p:blipFill>
          <a:blip r:embed="rId6"/>
          <a:stretch>
            <a:fillRect/>
          </a:stretch>
        </p:blipFill>
        <p:spPr>
          <a:xfrm>
            <a:off x="0" y="0"/>
            <a:ext cx="9144000" cy="6858000"/>
          </a:xfrm>
          <a:prstGeom prst="rect">
            <a:avLst/>
          </a:prstGeom>
        </p:spPr>
      </p:pic>
    </p:spTree>
    <p:extLst>
      <p:ext uri="{BB962C8B-B14F-4D97-AF65-F5344CB8AC3E}">
        <p14:creationId xmlns:p14="http://schemas.microsoft.com/office/powerpoint/2010/main" val="3896388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7" name="Text Box 6"/>
          <p:cNvSpPr txBox="1">
            <a:spLocks noChangeArrowheads="1"/>
          </p:cNvSpPr>
          <p:nvPr/>
        </p:nvSpPr>
        <p:spPr bwMode="auto">
          <a:xfrm>
            <a:off x="6781800" y="6140450"/>
            <a:ext cx="1889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err="1"/>
              <a:t>Havlin</a:t>
            </a:r>
            <a:r>
              <a:rPr lang="en-US" altLang="en-US" sz="1600"/>
              <a:t> et al. (1999)</a:t>
            </a:r>
          </a:p>
        </p:txBody>
      </p:sp>
      <p:sp>
        <p:nvSpPr>
          <p:cNvPr id="364548" name="Text Box 7"/>
          <p:cNvSpPr txBox="1">
            <a:spLocks noChangeArrowheads="1"/>
          </p:cNvSpPr>
          <p:nvPr/>
        </p:nvSpPr>
        <p:spPr bwMode="auto">
          <a:xfrm>
            <a:off x="6442075" y="5974921"/>
            <a:ext cx="1841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800">
              <a:solidFill>
                <a:srgbClr val="BBE0E3"/>
              </a:solidFill>
            </a:endParaRPr>
          </a:p>
        </p:txBody>
      </p:sp>
      <p:pic>
        <p:nvPicPr>
          <p:cNvPr id="364549" name="Picture 6"/>
          <p:cNvPicPr>
            <a:picLocks noChangeAspect="1" noChangeArrowheads="1"/>
          </p:cNvPicPr>
          <p:nvPr/>
        </p:nvPicPr>
        <p:blipFill>
          <a:blip r:embed="rId3">
            <a:lum contrast="10000"/>
            <a:extLst>
              <a:ext uri="{28A0092B-C50C-407E-A947-70E740481C1C}">
                <a14:useLocalDpi xmlns:a14="http://schemas.microsoft.com/office/drawing/2010/main" val="0"/>
              </a:ext>
            </a:extLst>
          </a:blip>
          <a:srcRect/>
          <a:stretch>
            <a:fillRect/>
          </a:stretch>
        </p:blipFill>
        <p:spPr bwMode="auto">
          <a:xfrm>
            <a:off x="533400" y="1356883"/>
            <a:ext cx="7583488"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4550" name="Rectangle 10"/>
          <p:cNvSpPr>
            <a:spLocks noChangeArrowheads="1"/>
          </p:cNvSpPr>
          <p:nvPr/>
        </p:nvSpPr>
        <p:spPr bwMode="auto">
          <a:xfrm>
            <a:off x="1123950" y="2099833"/>
            <a:ext cx="1828800" cy="533400"/>
          </a:xfrm>
          <a:prstGeom prst="rect">
            <a:avLst/>
          </a:prstGeom>
          <a:solidFill>
            <a:schemeClr val="bg1"/>
          </a:solidFill>
          <a:ln w="9525">
            <a:solidFill>
              <a:schemeClr val="bg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solidFill>
                <a:srgbClr val="000000"/>
              </a:solidFill>
            </a:endParaRPr>
          </a:p>
        </p:txBody>
      </p:sp>
      <p:sp>
        <p:nvSpPr>
          <p:cNvPr id="364551" name="Rectangle 11"/>
          <p:cNvSpPr>
            <a:spLocks noChangeArrowheads="1"/>
          </p:cNvSpPr>
          <p:nvPr/>
        </p:nvSpPr>
        <p:spPr bwMode="auto">
          <a:xfrm>
            <a:off x="2647950" y="1642633"/>
            <a:ext cx="1066800" cy="457200"/>
          </a:xfrm>
          <a:prstGeom prst="rect">
            <a:avLst/>
          </a:prstGeom>
          <a:solidFill>
            <a:schemeClr val="bg1"/>
          </a:solidFill>
          <a:ln w="9525">
            <a:solidFill>
              <a:schemeClr val="bg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2400">
              <a:solidFill>
                <a:srgbClr val="000000"/>
              </a:solidFill>
            </a:endParaRPr>
          </a:p>
        </p:txBody>
      </p:sp>
      <p:sp>
        <p:nvSpPr>
          <p:cNvPr id="364552" name="Rectangle 12"/>
          <p:cNvSpPr>
            <a:spLocks noChangeArrowheads="1"/>
          </p:cNvSpPr>
          <p:nvPr/>
        </p:nvSpPr>
        <p:spPr bwMode="auto">
          <a:xfrm>
            <a:off x="3333750" y="2176033"/>
            <a:ext cx="3962400" cy="381000"/>
          </a:xfrm>
          <a:prstGeom prst="rect">
            <a:avLst/>
          </a:prstGeom>
          <a:solidFill>
            <a:schemeClr val="bg1"/>
          </a:solidFill>
          <a:ln w="9525">
            <a:solidFill>
              <a:schemeClr val="bg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solidFill>
                <a:srgbClr val="000000"/>
              </a:solidFill>
            </a:endParaRPr>
          </a:p>
        </p:txBody>
      </p:sp>
      <p:sp>
        <p:nvSpPr>
          <p:cNvPr id="11" name="Text Box 14"/>
          <p:cNvSpPr txBox="1">
            <a:spLocks noChangeArrowheads="1"/>
          </p:cNvSpPr>
          <p:nvPr/>
        </p:nvSpPr>
        <p:spPr bwMode="auto">
          <a:xfrm>
            <a:off x="1828800" y="1382283"/>
            <a:ext cx="5764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a:solidFill>
                  <a:srgbClr val="0000FF"/>
                </a:solidFill>
              </a:rPr>
              <a:t>The primary factors controlling microbial activity vary with time</a:t>
            </a:r>
          </a:p>
        </p:txBody>
      </p:sp>
      <p:sp>
        <p:nvSpPr>
          <p:cNvPr id="12" name="TextBox 11"/>
          <p:cNvSpPr txBox="1">
            <a:spLocks noChangeArrowheads="1"/>
          </p:cNvSpPr>
          <p:nvPr/>
        </p:nvSpPr>
        <p:spPr bwMode="auto">
          <a:xfrm>
            <a:off x="5424488" y="2099833"/>
            <a:ext cx="7477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solidFill>
                  <a:srgbClr val="000000"/>
                </a:solidFill>
              </a:rPr>
              <a:t>+ SOM</a:t>
            </a:r>
          </a:p>
        </p:txBody>
      </p:sp>
      <p:pic>
        <p:nvPicPr>
          <p:cNvPr id="13" name="Picture 2"/>
          <p:cNvPicPr>
            <a:picLocks noChangeAspect="1" noChangeArrowheads="1"/>
          </p:cNvPicPr>
          <p:nvPr/>
        </p:nvPicPr>
        <p:blipFill>
          <a:blip r:embed="rId4">
            <a:lum contrast="14000"/>
            <a:extLst>
              <a:ext uri="{28A0092B-C50C-407E-A947-70E740481C1C}">
                <a14:useLocalDpi xmlns:a14="http://schemas.microsoft.com/office/drawing/2010/main" val="0"/>
              </a:ext>
            </a:extLst>
          </a:blip>
          <a:srcRect/>
          <a:stretch>
            <a:fillRect/>
          </a:stretch>
        </p:blipFill>
        <p:spPr bwMode="auto">
          <a:xfrm>
            <a:off x="557213" y="1396571"/>
            <a:ext cx="7391400" cy="481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5"/>
          <p:cNvPicPr>
            <a:picLocks noChangeAspect="1" noChangeArrowheads="1"/>
          </p:cNvPicPr>
          <p:nvPr/>
        </p:nvPicPr>
        <p:blipFill>
          <a:blip r:embed="rId5">
            <a:lum contrast="10000"/>
            <a:extLst>
              <a:ext uri="{28A0092B-C50C-407E-A947-70E740481C1C}">
                <a14:useLocalDpi xmlns:a14="http://schemas.microsoft.com/office/drawing/2010/main" val="0"/>
              </a:ext>
            </a:extLst>
          </a:blip>
          <a:srcRect/>
          <a:stretch>
            <a:fillRect/>
          </a:stretch>
        </p:blipFill>
        <p:spPr bwMode="auto">
          <a:xfrm>
            <a:off x="688975" y="1456896"/>
            <a:ext cx="7239000"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a:spLocks noChangeArrowheads="1"/>
          </p:cNvSpPr>
          <p:nvPr/>
        </p:nvSpPr>
        <p:spPr bwMode="auto">
          <a:xfrm>
            <a:off x="3562350" y="3242833"/>
            <a:ext cx="4214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a:solidFill>
                  <a:srgbClr val="000000"/>
                </a:solidFill>
              </a:rPr>
              <a:t>Which tillage system has more microbial activity ?</a:t>
            </a:r>
          </a:p>
        </p:txBody>
      </p:sp>
      <p:sp>
        <p:nvSpPr>
          <p:cNvPr id="16" name="TextBox 15"/>
          <p:cNvSpPr txBox="1">
            <a:spLocks noChangeArrowheads="1"/>
          </p:cNvSpPr>
          <p:nvPr/>
        </p:nvSpPr>
        <p:spPr bwMode="auto">
          <a:xfrm>
            <a:off x="1641476" y="5365321"/>
            <a:ext cx="54864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600">
                <a:solidFill>
                  <a:srgbClr val="00FFFF"/>
                </a:solidFill>
              </a:rPr>
              <a:t> </a:t>
            </a:r>
            <a:r>
              <a:rPr lang="en-US" altLang="en-US" sz="1600" b="1">
                <a:solidFill>
                  <a:srgbClr val="FB7D7D"/>
                </a:solidFill>
              </a:rPr>
              <a:t>Soil respiration in Conventional Tillage (CT) system</a:t>
            </a:r>
          </a:p>
        </p:txBody>
      </p:sp>
      <p:sp>
        <p:nvSpPr>
          <p:cNvPr id="17" name="TextBox 16"/>
          <p:cNvSpPr txBox="1">
            <a:spLocks noChangeArrowheads="1"/>
          </p:cNvSpPr>
          <p:nvPr/>
        </p:nvSpPr>
        <p:spPr bwMode="auto">
          <a:xfrm>
            <a:off x="2451101" y="5120884"/>
            <a:ext cx="4368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600" b="1">
                <a:solidFill>
                  <a:srgbClr val="CCFF33"/>
                </a:solidFill>
              </a:rPr>
              <a:t>Soil respiration in </a:t>
            </a:r>
            <a:r>
              <a:rPr lang="en-US" altLang="en-US" sz="1600" b="1" err="1">
                <a:solidFill>
                  <a:srgbClr val="CCFF33"/>
                </a:solidFill>
              </a:rPr>
              <a:t>NoTill</a:t>
            </a:r>
            <a:r>
              <a:rPr lang="en-US" altLang="en-US" sz="1600" b="1">
                <a:solidFill>
                  <a:srgbClr val="CCFF33"/>
                </a:solidFill>
              </a:rPr>
              <a:t> (NT) system</a:t>
            </a:r>
          </a:p>
        </p:txBody>
      </p:sp>
      <p:sp>
        <p:nvSpPr>
          <p:cNvPr id="364560" name="Rectangle 18"/>
          <p:cNvSpPr>
            <a:spLocks noChangeArrowheads="1"/>
          </p:cNvSpPr>
          <p:nvPr/>
        </p:nvSpPr>
        <p:spPr bwMode="auto">
          <a:xfrm>
            <a:off x="3333750" y="2176033"/>
            <a:ext cx="3962400" cy="381000"/>
          </a:xfrm>
          <a:prstGeom prst="rect">
            <a:avLst/>
          </a:prstGeom>
          <a:solidFill>
            <a:schemeClr val="bg1"/>
          </a:solidFill>
          <a:ln w="9525">
            <a:solidFill>
              <a:schemeClr val="bg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solidFill>
                <a:srgbClr val="000000"/>
              </a:solidFill>
            </a:endParaRPr>
          </a:p>
        </p:txBody>
      </p:sp>
      <p:sp>
        <p:nvSpPr>
          <p:cNvPr id="364561" name="Rectangle 19"/>
          <p:cNvSpPr>
            <a:spLocks noChangeArrowheads="1"/>
          </p:cNvSpPr>
          <p:nvPr/>
        </p:nvSpPr>
        <p:spPr bwMode="auto">
          <a:xfrm>
            <a:off x="2571750" y="1718833"/>
            <a:ext cx="1447800" cy="381000"/>
          </a:xfrm>
          <a:prstGeom prst="rect">
            <a:avLst/>
          </a:prstGeom>
          <a:solidFill>
            <a:schemeClr val="bg1"/>
          </a:solidFill>
          <a:ln w="9525">
            <a:solidFill>
              <a:schemeClr val="bg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solidFill>
                <a:srgbClr val="000000"/>
              </a:solidFill>
            </a:endParaRPr>
          </a:p>
        </p:txBody>
      </p:sp>
      <p:sp>
        <p:nvSpPr>
          <p:cNvPr id="364562" name="Rectangle 20"/>
          <p:cNvSpPr>
            <a:spLocks noChangeArrowheads="1"/>
          </p:cNvSpPr>
          <p:nvPr/>
        </p:nvSpPr>
        <p:spPr bwMode="auto">
          <a:xfrm>
            <a:off x="1123950" y="2176033"/>
            <a:ext cx="1828800" cy="381000"/>
          </a:xfrm>
          <a:prstGeom prst="rect">
            <a:avLst/>
          </a:prstGeom>
          <a:solidFill>
            <a:schemeClr val="bg1"/>
          </a:solidFill>
          <a:ln w="9525">
            <a:solidFill>
              <a:schemeClr val="bg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solidFill>
                <a:srgbClr val="000000"/>
              </a:solidFill>
            </a:endParaRPr>
          </a:p>
        </p:txBody>
      </p:sp>
      <p:sp>
        <p:nvSpPr>
          <p:cNvPr id="21" name="Rectangle 20"/>
          <p:cNvSpPr/>
          <p:nvPr/>
        </p:nvSpPr>
        <p:spPr>
          <a:xfrm>
            <a:off x="5292725" y="4482671"/>
            <a:ext cx="792163" cy="273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364564" name="TextBox 21"/>
          <p:cNvSpPr txBox="1">
            <a:spLocks noChangeArrowheads="1"/>
          </p:cNvSpPr>
          <p:nvPr/>
        </p:nvSpPr>
        <p:spPr bwMode="auto">
          <a:xfrm>
            <a:off x="954088" y="5138308"/>
            <a:ext cx="42227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b="1">
                <a:solidFill>
                  <a:srgbClr val="FB7D7D"/>
                </a:solidFill>
              </a:rPr>
              <a:t>CT</a:t>
            </a:r>
          </a:p>
        </p:txBody>
      </p:sp>
      <p:sp>
        <p:nvSpPr>
          <p:cNvPr id="364565" name="TextBox 22"/>
          <p:cNvSpPr txBox="1">
            <a:spLocks noChangeArrowheads="1"/>
          </p:cNvSpPr>
          <p:nvPr/>
        </p:nvSpPr>
        <p:spPr bwMode="auto">
          <a:xfrm>
            <a:off x="955675" y="5358971"/>
            <a:ext cx="4238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b="1">
                <a:solidFill>
                  <a:srgbClr val="000000"/>
                </a:solidFill>
              </a:rPr>
              <a:t>NT</a:t>
            </a:r>
          </a:p>
        </p:txBody>
      </p:sp>
      <p:sp>
        <p:nvSpPr>
          <p:cNvPr id="22" name="TextBox 21"/>
          <p:cNvSpPr txBox="1">
            <a:spLocks noChangeArrowheads="1"/>
          </p:cNvSpPr>
          <p:nvPr/>
        </p:nvSpPr>
        <p:spPr bwMode="auto">
          <a:xfrm>
            <a:off x="3897521" y="2602287"/>
            <a:ext cx="4214813" cy="1570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spcBef>
                <a:spcPct val="0"/>
              </a:spcBef>
            </a:pPr>
            <a:r>
              <a:rPr lang="en-US" altLang="en-US" sz="2400" b="1">
                <a:solidFill>
                  <a:srgbClr val="006600"/>
                </a:solidFill>
              </a:rPr>
              <a:t>Which tillage system has more microbial activity when the crop benefits from the CO</a:t>
            </a:r>
            <a:r>
              <a:rPr lang="en-US" altLang="en-US" sz="2400" b="1" baseline="-25000">
                <a:solidFill>
                  <a:srgbClr val="006600"/>
                </a:solidFill>
              </a:rPr>
              <a:t>2</a:t>
            </a:r>
            <a:r>
              <a:rPr lang="en-US" altLang="en-US" sz="2400" b="1">
                <a:solidFill>
                  <a:srgbClr val="006600"/>
                </a:solidFill>
              </a:rPr>
              <a:t> ?</a:t>
            </a:r>
          </a:p>
        </p:txBody>
      </p:sp>
      <p:sp>
        <p:nvSpPr>
          <p:cNvPr id="364546" name="Text Box 5"/>
          <p:cNvSpPr txBox="1">
            <a:spLocks noChangeArrowheads="1"/>
          </p:cNvSpPr>
          <p:nvPr/>
        </p:nvSpPr>
        <p:spPr bwMode="auto">
          <a:xfrm>
            <a:off x="804863" y="609600"/>
            <a:ext cx="79053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0"/>
              </a:spcBef>
              <a:buNone/>
            </a:pPr>
            <a:r>
              <a:rPr lang="en-US" altLang="en-US" sz="4000">
                <a:solidFill>
                  <a:srgbClr val="005941"/>
                </a:solidFill>
                <a:latin typeface="Calibri Light"/>
                <a:ea typeface="Calibri Light"/>
                <a:cs typeface="Calibri Light"/>
              </a:rPr>
              <a:t>Effect of Tillage on Microbial Activity</a:t>
            </a:r>
          </a:p>
        </p:txBody>
      </p:sp>
      <p:sp>
        <p:nvSpPr>
          <p:cNvPr id="2" name="Footer Placeholder 1">
            <a:extLst>
              <a:ext uri="{FF2B5EF4-FFF2-40B4-BE49-F238E27FC236}">
                <a16:creationId xmlns:a16="http://schemas.microsoft.com/office/drawing/2014/main" id="{73F27864-CC80-483E-B351-0EAD4A591546}"/>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71433400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2000"/>
                                        <p:tgtEl>
                                          <p:spTgt spid="14"/>
                                        </p:tgtEl>
                                      </p:cBhvr>
                                    </p:animEffect>
                                  </p:childTnLst>
                                </p:cTn>
                              </p:par>
                              <p:par>
                                <p:cTn id="14" presetID="10" presetClass="exit" presetSubtype="0" fill="hold" grpId="1" nodeType="withEffect">
                                  <p:stCondLst>
                                    <p:cond delay="0"/>
                                  </p:stCondLst>
                                  <p:childTnLst>
                                    <p:animEffect transition="out" filter="fade">
                                      <p:cBhvr>
                                        <p:cTn id="15" dur="2000"/>
                                        <p:tgtEl>
                                          <p:spTgt spid="16"/>
                                        </p:tgtEl>
                                      </p:cBhvr>
                                    </p:animEffect>
                                    <p:set>
                                      <p:cBhvr>
                                        <p:cTn id="16" dur="1" fill="hold">
                                          <p:stCondLst>
                                            <p:cond delay="1999"/>
                                          </p:stCondLst>
                                        </p:cTn>
                                        <p:tgtEl>
                                          <p:spTgt spid="16"/>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2000"/>
                                        <p:tgtEl>
                                          <p:spTgt spid="1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dissolve">
                                      <p:cBhvr>
                                        <p:cTn id="24" dur="500"/>
                                        <p:tgtEl>
                                          <p:spTgt spid="15"/>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500"/>
                                        <p:tgtEl>
                                          <p:spTgt spid="1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dissolve">
                                      <p:cBhvr>
                                        <p:cTn id="3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6" grpId="0"/>
      <p:bldP spid="16" grpId="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90502"/>
            <a:ext cx="7924800" cy="2057400"/>
          </a:xfrm>
        </p:spPr>
        <p:txBody>
          <a:bodyPr>
            <a:noAutofit/>
          </a:bodyPr>
          <a:lstStyle/>
          <a:p>
            <a:r>
              <a:rPr lang="en-US" b="0">
                <a:solidFill>
                  <a:schemeClr val="tx1"/>
                </a:solidFill>
                <a:latin typeface="Arial" panose="020B0604020202020204" pitchFamily="34" charset="0"/>
                <a:cs typeface="Arial" panose="020B0604020202020204" pitchFamily="34" charset="0"/>
              </a:rPr>
              <a:t>Only 30-55% of Inorganic Fertilizer is Directly Used by Plants</a:t>
            </a:r>
          </a:p>
        </p:txBody>
      </p:sp>
      <p:graphicFrame>
        <p:nvGraphicFramePr>
          <p:cNvPr id="4" name="Content Placeholder 3"/>
          <p:cNvGraphicFramePr>
            <a:graphicFrameLocks noGrp="1"/>
          </p:cNvGraphicFramePr>
          <p:nvPr>
            <p:ph idx="1"/>
          </p:nvPr>
        </p:nvGraphicFramePr>
        <p:xfrm>
          <a:off x="76200" y="1981201"/>
          <a:ext cx="8912505" cy="3657597"/>
        </p:xfrm>
        <a:graphic>
          <a:graphicData uri="http://schemas.openxmlformats.org/drawingml/2006/table">
            <a:tbl>
              <a:tblPr firstRow="1" bandRow="1">
                <a:tableStyleId>{5C22544A-7EE6-4342-B048-85BDC9FD1C3A}</a:tableStyleId>
              </a:tblPr>
              <a:tblGrid>
                <a:gridCol w="1434022">
                  <a:extLst>
                    <a:ext uri="{9D8B030D-6E8A-4147-A177-3AD203B41FA5}">
                      <a16:colId xmlns:a16="http://schemas.microsoft.com/office/drawing/2014/main" val="20000"/>
                    </a:ext>
                  </a:extLst>
                </a:gridCol>
                <a:gridCol w="1434022">
                  <a:extLst>
                    <a:ext uri="{9D8B030D-6E8A-4147-A177-3AD203B41FA5}">
                      <a16:colId xmlns:a16="http://schemas.microsoft.com/office/drawing/2014/main" val="20001"/>
                    </a:ext>
                  </a:extLst>
                </a:gridCol>
                <a:gridCol w="1434022">
                  <a:extLst>
                    <a:ext uri="{9D8B030D-6E8A-4147-A177-3AD203B41FA5}">
                      <a16:colId xmlns:a16="http://schemas.microsoft.com/office/drawing/2014/main" val="20002"/>
                    </a:ext>
                  </a:extLst>
                </a:gridCol>
                <a:gridCol w="1434022">
                  <a:extLst>
                    <a:ext uri="{9D8B030D-6E8A-4147-A177-3AD203B41FA5}">
                      <a16:colId xmlns:a16="http://schemas.microsoft.com/office/drawing/2014/main" val="20003"/>
                    </a:ext>
                  </a:extLst>
                </a:gridCol>
                <a:gridCol w="1289103">
                  <a:extLst>
                    <a:ext uri="{9D8B030D-6E8A-4147-A177-3AD203B41FA5}">
                      <a16:colId xmlns:a16="http://schemas.microsoft.com/office/drawing/2014/main" val="20004"/>
                    </a:ext>
                  </a:extLst>
                </a:gridCol>
                <a:gridCol w="1887314">
                  <a:extLst>
                    <a:ext uri="{9D8B030D-6E8A-4147-A177-3AD203B41FA5}">
                      <a16:colId xmlns:a16="http://schemas.microsoft.com/office/drawing/2014/main" val="20005"/>
                    </a:ext>
                  </a:extLst>
                </a:gridCol>
              </a:tblGrid>
              <a:tr h="1478200">
                <a:tc>
                  <a:txBody>
                    <a:bodyPr/>
                    <a:lstStyle/>
                    <a:p>
                      <a:pPr algn="ctr"/>
                      <a:r>
                        <a:rPr lang="en-US">
                          <a:solidFill>
                            <a:schemeClr val="bg1"/>
                          </a:solidFill>
                        </a:rPr>
                        <a:t>Fertilizer</a:t>
                      </a:r>
                      <a:r>
                        <a:rPr lang="en-US" baseline="0">
                          <a:solidFill>
                            <a:schemeClr val="bg1"/>
                          </a:solidFill>
                        </a:rPr>
                        <a:t> N applied (</a:t>
                      </a:r>
                      <a:r>
                        <a:rPr lang="en-US" baseline="0" err="1">
                          <a:solidFill>
                            <a:schemeClr val="bg1"/>
                          </a:solidFill>
                        </a:rPr>
                        <a:t>lb</a:t>
                      </a:r>
                      <a:r>
                        <a:rPr lang="en-US" baseline="0">
                          <a:solidFill>
                            <a:schemeClr val="bg1"/>
                          </a:solidFill>
                        </a:rPr>
                        <a:t>/ac)</a:t>
                      </a:r>
                      <a:endParaRPr lang="en-US">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solidFill>
                            <a:schemeClr val="bg1"/>
                          </a:solidFill>
                        </a:rPr>
                        <a:t>Corn</a:t>
                      </a:r>
                      <a:r>
                        <a:rPr lang="en-US" baseline="0">
                          <a:solidFill>
                            <a:schemeClr val="bg1"/>
                          </a:solidFill>
                        </a:rPr>
                        <a:t> grain yield (Bu/ac)</a:t>
                      </a:r>
                      <a:endParaRPr lang="en-US">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solidFill>
                            <a:schemeClr val="bg1"/>
                          </a:solidFill>
                        </a:rPr>
                        <a:t>Total N in corn plant (</a:t>
                      </a:r>
                      <a:r>
                        <a:rPr lang="en-US" err="1">
                          <a:solidFill>
                            <a:schemeClr val="bg1"/>
                          </a:solidFill>
                        </a:rPr>
                        <a:t>lb</a:t>
                      </a:r>
                      <a:r>
                        <a:rPr lang="en-US">
                          <a:solidFill>
                            <a:schemeClr val="bg1"/>
                          </a:solidFill>
                        </a:rPr>
                        <a:t>/ac)</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solidFill>
                            <a:schemeClr val="bg1"/>
                          </a:solidFill>
                        </a:rPr>
                        <a:t>Fertilizer-derived N in corn (</a:t>
                      </a:r>
                      <a:r>
                        <a:rPr lang="en-US" err="1">
                          <a:solidFill>
                            <a:schemeClr val="bg1"/>
                          </a:solidFill>
                        </a:rPr>
                        <a:t>lb</a:t>
                      </a:r>
                      <a:r>
                        <a:rPr lang="en-US">
                          <a:solidFill>
                            <a:schemeClr val="bg1"/>
                          </a:solidFill>
                        </a:rPr>
                        <a:t>/ac)</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solidFill>
                            <a:schemeClr val="bg1"/>
                          </a:solidFill>
                        </a:rPr>
                        <a:t>Soil-</a:t>
                      </a:r>
                      <a:r>
                        <a:rPr lang="en-US" baseline="0">
                          <a:solidFill>
                            <a:schemeClr val="bg1"/>
                          </a:solidFill>
                        </a:rPr>
                        <a:t>derived N in corn </a:t>
                      </a:r>
                      <a:r>
                        <a:rPr lang="en-US">
                          <a:solidFill>
                            <a:schemeClr val="bg1"/>
                          </a:solidFill>
                        </a:rPr>
                        <a:t>(</a:t>
                      </a:r>
                      <a:r>
                        <a:rPr lang="en-US" err="1">
                          <a:solidFill>
                            <a:schemeClr val="bg1"/>
                          </a:solidFill>
                        </a:rPr>
                        <a:t>lb</a:t>
                      </a:r>
                      <a:r>
                        <a:rPr lang="en-US">
                          <a:solidFill>
                            <a:schemeClr val="bg1"/>
                          </a:solidFill>
                        </a:rPr>
                        <a:t>/ac)</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solidFill>
                            <a:schemeClr val="bg1"/>
                          </a:solidFill>
                        </a:rPr>
                        <a:t>Fertilizer-derived N in corn</a:t>
                      </a:r>
                      <a:r>
                        <a:rPr lang="en-US" baseline="0">
                          <a:solidFill>
                            <a:schemeClr val="bg1"/>
                          </a:solidFill>
                        </a:rPr>
                        <a:t> as % of total N in corn</a:t>
                      </a:r>
                      <a:endParaRPr lang="en-US">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461148">
                <a:tc>
                  <a:txBody>
                    <a:bodyPr/>
                    <a:lstStyle/>
                    <a:p>
                      <a:pPr algn="ctr"/>
                      <a:r>
                        <a:rPr lang="en-US"/>
                        <a:t>45</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t>62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t>76</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t>25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0C8FF"/>
                    </a:solidFill>
                  </a:tcPr>
                </a:tc>
                <a:tc>
                  <a:txBody>
                    <a:bodyPr/>
                    <a:lstStyle/>
                    <a:p>
                      <a:pPr algn="ctr"/>
                      <a:r>
                        <a:rPr lang="en-US">
                          <a:solidFill>
                            <a:schemeClr val="bg1"/>
                          </a:solidFill>
                        </a:rPr>
                        <a:t>54</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b="0">
                          <a:solidFill>
                            <a:schemeClr val="tx1"/>
                          </a:solidFill>
                        </a:rPr>
                        <a:t>33</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61148">
                <a:tc>
                  <a:txBody>
                    <a:bodyPr/>
                    <a:lstStyle/>
                    <a:p>
                      <a:pPr algn="ctr"/>
                      <a:r>
                        <a:rPr lang="en-US"/>
                        <a:t>89</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t>73</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t>130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t>49</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0C8FF"/>
                    </a:solidFill>
                  </a:tcPr>
                </a:tc>
                <a:tc>
                  <a:txBody>
                    <a:bodyPr/>
                    <a:lstStyle/>
                    <a:p>
                      <a:pPr algn="ctr"/>
                      <a:r>
                        <a:rPr lang="en-US">
                          <a:solidFill>
                            <a:schemeClr val="bg1"/>
                          </a:solidFill>
                        </a:rPr>
                        <a:t>81</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b="0">
                          <a:solidFill>
                            <a:schemeClr val="tx1"/>
                          </a:solidFill>
                        </a:rPr>
                        <a:t>38</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61148">
                <a:tc>
                  <a:txBody>
                    <a:bodyPr/>
                    <a:lstStyle/>
                    <a:p>
                      <a:pPr algn="ctr"/>
                      <a:r>
                        <a:rPr lang="en-US"/>
                        <a:t>178</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t>88</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t>140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t>77</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0C8FF"/>
                    </a:solidFill>
                  </a:tcPr>
                </a:tc>
                <a:tc>
                  <a:txBody>
                    <a:bodyPr/>
                    <a:lstStyle/>
                    <a:p>
                      <a:pPr algn="ctr"/>
                      <a:r>
                        <a:rPr lang="en-US">
                          <a:solidFill>
                            <a:schemeClr val="bg1"/>
                          </a:solidFill>
                        </a:rPr>
                        <a:t>63</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b="0">
                          <a:solidFill>
                            <a:schemeClr val="tx1"/>
                          </a:solidFill>
                        </a:rPr>
                        <a:t>55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95953">
                <a:tc gridSpan="6">
                  <a:txBody>
                    <a:bodyPr/>
                    <a:lstStyle/>
                    <a:p>
                      <a:r>
                        <a:rPr lang="en-US"/>
                        <a:t>Calculated from Reddy and Reddy, 1993 and modified from Weil</a:t>
                      </a:r>
                      <a:r>
                        <a:rPr lang="en-US" baseline="0"/>
                        <a:t> &amp; Brady, The Nature and Properties of Soils, 15</a:t>
                      </a:r>
                      <a:r>
                        <a:rPr lang="en-US" baseline="30000"/>
                        <a:t>th</a:t>
                      </a:r>
                      <a:r>
                        <a:rPr lang="en-US" baseline="0"/>
                        <a:t> ed. </a:t>
                      </a:r>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5" name="Oval 4"/>
          <p:cNvSpPr/>
          <p:nvPr/>
        </p:nvSpPr>
        <p:spPr>
          <a:xfrm>
            <a:off x="7696200" y="3200401"/>
            <a:ext cx="753762" cy="1676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mn-cs"/>
            </a:endParaRPr>
          </a:p>
        </p:txBody>
      </p:sp>
      <p:pic>
        <p:nvPicPr>
          <p:cNvPr id="3" name="Picture 2">
            <a:extLst>
              <a:ext uri="{FF2B5EF4-FFF2-40B4-BE49-F238E27FC236}">
                <a16:creationId xmlns:a16="http://schemas.microsoft.com/office/drawing/2014/main" id="{36184038-2B80-1044-928D-2E77F567D136}"/>
              </a:ext>
            </a:extLst>
          </p:cNvPr>
          <p:cNvPicPr>
            <a:picLocks noChangeAspect="1"/>
          </p:cNvPicPr>
          <p:nvPr/>
        </p:nvPicPr>
        <p:blipFill>
          <a:blip r:embed="rId3"/>
          <a:stretch>
            <a:fillRect/>
          </a:stretch>
        </p:blipFill>
        <p:spPr>
          <a:xfrm>
            <a:off x="0" y="0"/>
            <a:ext cx="9144000" cy="6858000"/>
          </a:xfrm>
          <a:prstGeom prst="rect">
            <a:avLst/>
          </a:prstGeom>
        </p:spPr>
      </p:pic>
      <p:sp>
        <p:nvSpPr>
          <p:cNvPr id="6" name="Footer Placeholder 5">
            <a:extLst>
              <a:ext uri="{FF2B5EF4-FFF2-40B4-BE49-F238E27FC236}">
                <a16:creationId xmlns:a16="http://schemas.microsoft.com/office/drawing/2014/main" id="{C6C40128-E1CC-8441-0154-601A65D61612}"/>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610272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DB5EAB1-C5C0-4B37-BD47-7F8F37105DF0}"/>
              </a:ext>
            </a:extLst>
          </p:cNvPr>
          <p:cNvSpPr>
            <a:spLocks noGrp="1"/>
          </p:cNvSpPr>
          <p:nvPr>
            <p:ph type="ftr" sz="quarter" idx="11"/>
          </p:nvPr>
        </p:nvSpPr>
        <p:spPr/>
        <p:txBody>
          <a:bodyPr/>
          <a:lstStyle/>
          <a:p>
            <a:r>
              <a:rPr lang="en-US"/>
              <a:t>NRCS | SHD | Strategizing &amp; Implementing a SHMS | v3.0</a:t>
            </a:r>
          </a:p>
        </p:txBody>
      </p:sp>
      <p:pic>
        <p:nvPicPr>
          <p:cNvPr id="3" name="Picture 2">
            <a:extLst>
              <a:ext uri="{FF2B5EF4-FFF2-40B4-BE49-F238E27FC236}">
                <a16:creationId xmlns:a16="http://schemas.microsoft.com/office/drawing/2014/main" id="{1B854ED4-CFC4-4D66-AF3A-5F01FC9C6121}"/>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tretch>
            <a:fillRect/>
          </a:stretch>
        </p:blipFill>
        <p:spPr bwMode="auto">
          <a:xfrm>
            <a:off x="236486" y="1100502"/>
            <a:ext cx="7993113" cy="5994833"/>
          </a:xfrm>
          <a:prstGeom prst="rect">
            <a:avLst/>
          </a:prstGeom>
          <a:noFill/>
          <a:ln w="19050">
            <a:solidFill>
              <a:schemeClr val="tx1"/>
            </a:solidFill>
            <a:miter lim="800000"/>
            <a:headEnd/>
            <a:tailEnd/>
          </a:ln>
        </p:spPr>
      </p:pic>
      <p:sp>
        <p:nvSpPr>
          <p:cNvPr id="4" name="Text Box 12">
            <a:extLst>
              <a:ext uri="{FF2B5EF4-FFF2-40B4-BE49-F238E27FC236}">
                <a16:creationId xmlns:a16="http://schemas.microsoft.com/office/drawing/2014/main" id="{F6449A5F-8645-4D81-B0FF-C75A8284C6A4}"/>
              </a:ext>
            </a:extLst>
          </p:cNvPr>
          <p:cNvSpPr txBox="1">
            <a:spLocks noChangeArrowheads="1"/>
          </p:cNvSpPr>
          <p:nvPr/>
        </p:nvSpPr>
        <p:spPr bwMode="auto">
          <a:xfrm>
            <a:off x="2416148" y="454171"/>
            <a:ext cx="3633787" cy="646331"/>
          </a:xfrm>
          <a:prstGeom prst="rect">
            <a:avLst/>
          </a:prstGeom>
          <a:solidFill>
            <a:srgbClr val="FFFFFF">
              <a:alpha val="70980"/>
            </a:srgbClr>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b="1"/>
              <a:t>New technology and integrated weed &amp; pest management</a:t>
            </a:r>
          </a:p>
        </p:txBody>
      </p:sp>
    </p:spTree>
    <p:extLst>
      <p:ext uri="{BB962C8B-B14F-4D97-AF65-F5344CB8AC3E}">
        <p14:creationId xmlns:p14="http://schemas.microsoft.com/office/powerpoint/2010/main" val="2788763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58" y="0"/>
            <a:ext cx="4572000" cy="3429000"/>
          </a:xfrm>
          <a:prstGeom prst="rect">
            <a:avLst/>
          </a:prstGeom>
          <a:ln w="19050">
            <a:solidFill>
              <a:schemeClr val="tx1"/>
            </a:solidFill>
          </a:ln>
        </p:spPr>
      </p:pic>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61023" y="1350507"/>
            <a:ext cx="4515015" cy="3188531"/>
          </a:xfrm>
          <a:prstGeom prst="rect">
            <a:avLst/>
          </a:prstGeom>
          <a:ln w="19050">
            <a:solidFill>
              <a:schemeClr val="tx1"/>
            </a:solidFill>
          </a:ln>
        </p:spPr>
      </p:pic>
      <p:sp>
        <p:nvSpPr>
          <p:cNvPr id="6" name="Rectangle 3"/>
          <p:cNvSpPr>
            <a:spLocks noChangeArrowheads="1"/>
          </p:cNvSpPr>
          <p:nvPr/>
        </p:nvSpPr>
        <p:spPr bwMode="auto">
          <a:xfrm>
            <a:off x="308759" y="4539038"/>
            <a:ext cx="2913180" cy="1371600"/>
          </a:xfrm>
          <a:prstGeom prst="rect">
            <a:avLst/>
          </a:prstGeom>
          <a:noFill/>
          <a:ln w="9525">
            <a:noFill/>
            <a:miter lim="800000"/>
            <a:headEnd/>
            <a:tailEnd/>
          </a:ln>
          <a:effectLst/>
        </p:spPr>
        <p:txBody>
          <a:bodyPr anchor="ctr"/>
          <a:lstStyle/>
          <a:p>
            <a:pPr eaLnBrk="1" hangingPunct="1">
              <a:defRPr/>
            </a:pPr>
            <a:r>
              <a:rPr lang="en-US" sz="3600" b="1"/>
              <a:t>With Adapted 4R Precision</a:t>
            </a:r>
          </a:p>
        </p:txBody>
      </p:sp>
      <p:sp>
        <p:nvSpPr>
          <p:cNvPr id="7" name="Rectangle 3"/>
          <p:cNvSpPr>
            <a:spLocks noChangeArrowheads="1"/>
          </p:cNvSpPr>
          <p:nvPr/>
        </p:nvSpPr>
        <p:spPr bwMode="auto">
          <a:xfrm>
            <a:off x="5082742" y="721331"/>
            <a:ext cx="3909680" cy="609600"/>
          </a:xfrm>
          <a:prstGeom prst="rect">
            <a:avLst/>
          </a:prstGeom>
          <a:noFill/>
          <a:ln w="9525">
            <a:noFill/>
            <a:miter lim="800000"/>
            <a:headEnd/>
            <a:tailEnd/>
          </a:ln>
          <a:effectLst/>
        </p:spPr>
        <p:txBody>
          <a:bodyPr anchor="ctr"/>
          <a:lstStyle/>
          <a:p>
            <a:pPr>
              <a:defRPr/>
            </a:pPr>
            <a:r>
              <a:rPr lang="en-US" sz="3600" b="1"/>
              <a:t>No-Till Planters</a:t>
            </a:r>
          </a:p>
        </p:txBody>
      </p:sp>
      <p:sp>
        <p:nvSpPr>
          <p:cNvPr id="9" name="Line 8"/>
          <p:cNvSpPr>
            <a:spLocks noChangeShapeType="1"/>
          </p:cNvSpPr>
          <p:nvPr/>
        </p:nvSpPr>
        <p:spPr bwMode="auto">
          <a:xfrm>
            <a:off x="2302958" y="947362"/>
            <a:ext cx="3057318" cy="1291342"/>
          </a:xfrm>
          <a:prstGeom prst="line">
            <a:avLst/>
          </a:prstGeom>
          <a:noFill/>
          <a:ln w="38100">
            <a:solidFill>
              <a:srgbClr val="FFFF00"/>
            </a:solidFill>
            <a:round/>
            <a:headEnd/>
            <a:tailEnd type="stealth" w="lg" len="lg"/>
          </a:ln>
        </p:spPr>
        <p:txBody>
          <a:bodyPr/>
          <a:lstStyle/>
          <a:p>
            <a:pPr eaLnBrk="1" hangingPunct="1">
              <a:defRPr/>
            </a:pPr>
            <a:endParaRPr lang="en-US" sz="1800" b="0">
              <a:solidFill>
                <a:srgbClr val="000000"/>
              </a:solidFill>
              <a:latin typeface="Arial" charset="0"/>
              <a:ea typeface="+mn-ea"/>
            </a:endParaRPr>
          </a:p>
        </p:txBody>
      </p:sp>
      <p:sp>
        <p:nvSpPr>
          <p:cNvPr id="10" name="Text Box 2"/>
          <p:cNvSpPr txBox="1">
            <a:spLocks noChangeArrowheads="1"/>
          </p:cNvSpPr>
          <p:nvPr/>
        </p:nvSpPr>
        <p:spPr bwMode="auto">
          <a:xfrm>
            <a:off x="1870486" y="2696032"/>
            <a:ext cx="2597150" cy="707886"/>
          </a:xfrm>
          <a:prstGeom prst="rect">
            <a:avLst/>
          </a:prstGeom>
          <a:solidFill>
            <a:srgbClr val="FFFFFF">
              <a:alpha val="70980"/>
            </a:srgbClr>
          </a:solidFill>
          <a:ln w="25400">
            <a:noFill/>
            <a:miter lim="800000"/>
            <a:headEnd/>
            <a:tailEnd type="none" w="lg" len="med"/>
          </a:ln>
        </p:spPr>
        <p:txBody>
          <a:bodyPr wrap="square">
            <a:spAutoFit/>
          </a:bodyPr>
          <a:lstStyle/>
          <a:p>
            <a:pPr eaLnBrk="1" hangingPunct="1">
              <a:spcBef>
                <a:spcPct val="50000"/>
              </a:spcBef>
              <a:defRPr/>
            </a:pPr>
            <a:r>
              <a:rPr lang="en-US" sz="2000" b="1">
                <a:latin typeface="Arial" charset="0"/>
                <a:ea typeface="+mn-ea"/>
              </a:rPr>
              <a:t>Precision nutrient placement and rate</a:t>
            </a:r>
          </a:p>
        </p:txBody>
      </p:sp>
      <p:sp>
        <p:nvSpPr>
          <p:cNvPr id="11" name="Footer Placeholder 10">
            <a:extLst>
              <a:ext uri="{FF2B5EF4-FFF2-40B4-BE49-F238E27FC236}">
                <a16:creationId xmlns:a16="http://schemas.microsoft.com/office/drawing/2014/main" id="{528A29F0-1753-4602-930F-201AFBC515F7}"/>
              </a:ext>
            </a:extLst>
          </p:cNvPr>
          <p:cNvSpPr>
            <a:spLocks noGrp="1"/>
          </p:cNvSpPr>
          <p:nvPr>
            <p:ph type="ftr" sz="quarter" idx="11"/>
          </p:nvPr>
        </p:nvSpPr>
        <p:spPr/>
        <p:txBody>
          <a:bodyPr/>
          <a:lstStyle/>
          <a:p>
            <a:r>
              <a:rPr lang="en-US"/>
              <a:t>NRCS | SHD | Strategizing &amp; Implementing a SHMS | v3.0</a:t>
            </a:r>
          </a:p>
        </p:txBody>
      </p:sp>
      <p:pic>
        <p:nvPicPr>
          <p:cNvPr id="13" name="Picture 12">
            <a:extLst>
              <a:ext uri="{FF2B5EF4-FFF2-40B4-BE49-F238E27FC236}">
                <a16:creationId xmlns:a16="http://schemas.microsoft.com/office/drawing/2014/main" id="{9CD549D6-573F-487C-B9F0-53516EF658D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448282" y="3655031"/>
            <a:ext cx="4296183" cy="3340701"/>
          </a:xfrm>
          <a:prstGeom prst="rect">
            <a:avLst/>
          </a:prstGeom>
          <a:ln w="15875">
            <a:solidFill>
              <a:schemeClr val="tx1"/>
            </a:solidFill>
          </a:ln>
        </p:spPr>
      </p:pic>
    </p:spTree>
    <p:extLst>
      <p:ext uri="{BB962C8B-B14F-4D97-AF65-F5344CB8AC3E}">
        <p14:creationId xmlns:p14="http://schemas.microsoft.com/office/powerpoint/2010/main" val="19222349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485600" y="3217214"/>
            <a:ext cx="3960148" cy="3276599"/>
          </a:xfrm>
          <a:prstGeom prst="rect">
            <a:avLst/>
          </a:prstGeom>
          <a:ln w="19050">
            <a:solidFill>
              <a:schemeClr val="tx1"/>
            </a:solidFill>
          </a:ln>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347457" y="1274004"/>
            <a:ext cx="3403163" cy="2552372"/>
          </a:xfrm>
          <a:prstGeom prst="rect">
            <a:avLst/>
          </a:prstGeom>
          <a:ln w="19050">
            <a:solidFill>
              <a:schemeClr val="tx1"/>
            </a:solidFill>
          </a:ln>
        </p:spPr>
      </p:pic>
      <p:sp>
        <p:nvSpPr>
          <p:cNvPr id="6" name="Rectangle 3"/>
          <p:cNvSpPr>
            <a:spLocks noChangeArrowheads="1"/>
          </p:cNvSpPr>
          <p:nvPr/>
        </p:nvSpPr>
        <p:spPr bwMode="auto">
          <a:xfrm>
            <a:off x="477277" y="4307810"/>
            <a:ext cx="3564890" cy="1371600"/>
          </a:xfrm>
          <a:prstGeom prst="rect">
            <a:avLst/>
          </a:prstGeom>
          <a:noFill/>
          <a:ln w="9525">
            <a:noFill/>
            <a:miter lim="800000"/>
            <a:headEnd/>
            <a:tailEnd/>
          </a:ln>
          <a:effectLst/>
        </p:spPr>
        <p:txBody>
          <a:bodyPr anchor="ctr"/>
          <a:lstStyle/>
          <a:p>
            <a:pPr eaLnBrk="1" hangingPunct="1">
              <a:defRPr/>
            </a:pPr>
            <a:r>
              <a:rPr lang="en-US" sz="2800" b="1"/>
              <a:t>With Space </a:t>
            </a:r>
          </a:p>
          <a:p>
            <a:pPr eaLnBrk="1" hangingPunct="1">
              <a:defRPr/>
            </a:pPr>
            <a:r>
              <a:rPr lang="en-US" sz="2800" b="1"/>
              <a:t>Shuttle Tech</a:t>
            </a:r>
          </a:p>
        </p:txBody>
      </p:sp>
      <p:sp>
        <p:nvSpPr>
          <p:cNvPr id="7" name="Rectangle 3"/>
          <p:cNvSpPr>
            <a:spLocks noChangeArrowheads="1"/>
          </p:cNvSpPr>
          <p:nvPr/>
        </p:nvSpPr>
        <p:spPr bwMode="auto">
          <a:xfrm>
            <a:off x="5097685" y="850261"/>
            <a:ext cx="3909680" cy="609600"/>
          </a:xfrm>
          <a:prstGeom prst="rect">
            <a:avLst/>
          </a:prstGeom>
          <a:noFill/>
          <a:ln w="9525">
            <a:noFill/>
            <a:miter lim="800000"/>
            <a:headEnd/>
            <a:tailEnd/>
          </a:ln>
          <a:effectLst/>
        </p:spPr>
        <p:txBody>
          <a:bodyPr anchor="ctr"/>
          <a:lstStyle/>
          <a:p>
            <a:pPr>
              <a:defRPr/>
            </a:pPr>
            <a:r>
              <a:rPr lang="en-US" sz="3600" b="1"/>
              <a:t>No-Till Planters</a:t>
            </a:r>
          </a:p>
        </p:txBody>
      </p:sp>
      <p:sp>
        <p:nvSpPr>
          <p:cNvPr id="8" name="Text Box 2"/>
          <p:cNvSpPr txBox="1">
            <a:spLocks noChangeArrowheads="1"/>
          </p:cNvSpPr>
          <p:nvPr/>
        </p:nvSpPr>
        <p:spPr bwMode="auto">
          <a:xfrm>
            <a:off x="2851943" y="2091576"/>
            <a:ext cx="3276600" cy="708025"/>
          </a:xfrm>
          <a:prstGeom prst="rect">
            <a:avLst/>
          </a:prstGeom>
          <a:solidFill>
            <a:srgbClr val="FFFFFF">
              <a:alpha val="70980"/>
            </a:srgbClr>
          </a:solidFill>
          <a:ln w="25400">
            <a:noFill/>
            <a:miter lim="800000"/>
            <a:headEnd/>
            <a:tailEnd type="none" w="lg" len="med"/>
          </a:ln>
        </p:spPr>
        <p:txBody>
          <a:bodyPr>
            <a:spAutoFit/>
          </a:bodyPr>
          <a:lstStyle/>
          <a:p>
            <a:pPr eaLnBrk="1" hangingPunct="1">
              <a:spcBef>
                <a:spcPct val="50000"/>
              </a:spcBef>
              <a:defRPr/>
            </a:pPr>
            <a:r>
              <a:rPr lang="en-US" sz="2000" b="1">
                <a:latin typeface="Arial" charset="0"/>
                <a:ea typeface="+mn-ea"/>
              </a:rPr>
              <a:t>Sense and adapt to field conditions on the go!</a:t>
            </a:r>
          </a:p>
        </p:txBody>
      </p:sp>
      <p:sp>
        <p:nvSpPr>
          <p:cNvPr id="9" name="Line 8"/>
          <p:cNvSpPr>
            <a:spLocks noChangeShapeType="1"/>
          </p:cNvSpPr>
          <p:nvPr/>
        </p:nvSpPr>
        <p:spPr bwMode="auto">
          <a:xfrm flipH="1">
            <a:off x="2259721" y="2799601"/>
            <a:ext cx="2207175" cy="321971"/>
          </a:xfrm>
          <a:prstGeom prst="line">
            <a:avLst/>
          </a:prstGeom>
          <a:noFill/>
          <a:ln w="38100">
            <a:solidFill>
              <a:srgbClr val="FFFF00"/>
            </a:solidFill>
            <a:round/>
            <a:headEnd/>
            <a:tailEnd type="stealth" w="lg" len="lg"/>
          </a:ln>
        </p:spPr>
        <p:txBody>
          <a:bodyPr/>
          <a:lstStyle/>
          <a:p>
            <a:pPr eaLnBrk="1" hangingPunct="1">
              <a:defRPr/>
            </a:pPr>
            <a:endParaRPr lang="en-US" sz="1800" b="0">
              <a:solidFill>
                <a:srgbClr val="000000"/>
              </a:solidFill>
              <a:latin typeface="Arial" charset="0"/>
              <a:ea typeface="+mn-ea"/>
            </a:endParaRPr>
          </a:p>
        </p:txBody>
      </p:sp>
      <p:sp>
        <p:nvSpPr>
          <p:cNvPr id="10" name="Text Box 2"/>
          <p:cNvSpPr txBox="1">
            <a:spLocks noChangeArrowheads="1"/>
          </p:cNvSpPr>
          <p:nvPr/>
        </p:nvSpPr>
        <p:spPr bwMode="auto">
          <a:xfrm>
            <a:off x="2776150" y="5382729"/>
            <a:ext cx="3051224" cy="861774"/>
          </a:xfrm>
          <a:prstGeom prst="rect">
            <a:avLst/>
          </a:prstGeom>
          <a:noFill/>
          <a:ln w="25400">
            <a:noFill/>
            <a:miter lim="800000"/>
            <a:headEnd/>
            <a:tailEnd type="none" w="lg" len="med"/>
          </a:ln>
        </p:spPr>
        <p:txBody>
          <a:bodyPr wrap="square">
            <a:spAutoFit/>
          </a:bodyPr>
          <a:lstStyle/>
          <a:p>
            <a:pPr eaLnBrk="1" hangingPunct="1">
              <a:spcBef>
                <a:spcPct val="50000"/>
              </a:spcBef>
              <a:defRPr/>
            </a:pPr>
            <a:r>
              <a:rPr lang="en-US" sz="2000" b="1">
                <a:latin typeface="Arial" charset="0"/>
                <a:ea typeface="+mn-ea"/>
              </a:rPr>
              <a:t>Precision downforce </a:t>
            </a:r>
          </a:p>
          <a:p>
            <a:pPr eaLnBrk="1" hangingPunct="1">
              <a:spcBef>
                <a:spcPct val="50000"/>
              </a:spcBef>
              <a:defRPr/>
            </a:pPr>
            <a:r>
              <a:rPr lang="en-US" sz="2000" b="1">
                <a:latin typeface="Arial" charset="0"/>
                <a:ea typeface="+mn-ea"/>
              </a:rPr>
              <a:t>in sub inch increments.</a:t>
            </a:r>
          </a:p>
        </p:txBody>
      </p:sp>
      <p:sp>
        <p:nvSpPr>
          <p:cNvPr id="11" name="Footer Placeholder 10">
            <a:extLst>
              <a:ext uri="{FF2B5EF4-FFF2-40B4-BE49-F238E27FC236}">
                <a16:creationId xmlns:a16="http://schemas.microsoft.com/office/drawing/2014/main" id="{528A29F0-1753-4602-930F-201AFBC515F7}"/>
              </a:ext>
            </a:extLst>
          </p:cNvPr>
          <p:cNvSpPr>
            <a:spLocks noGrp="1"/>
          </p:cNvSpPr>
          <p:nvPr>
            <p:ph type="ftr" sz="quarter" idx="11"/>
          </p:nvPr>
        </p:nvSpPr>
        <p:spPr/>
        <p:txBody>
          <a:bodyPr/>
          <a:lstStyle/>
          <a:p>
            <a:r>
              <a:rPr lang="en-US"/>
              <a:t>NRCS | SHD | Strategizing &amp; Implementing a SHMS | v3.0</a:t>
            </a:r>
          </a:p>
        </p:txBody>
      </p:sp>
      <p:sp>
        <p:nvSpPr>
          <p:cNvPr id="12" name="Line 8">
            <a:extLst>
              <a:ext uri="{FF2B5EF4-FFF2-40B4-BE49-F238E27FC236}">
                <a16:creationId xmlns:a16="http://schemas.microsoft.com/office/drawing/2014/main" id="{5E8815E5-2BDD-4531-8A85-9D8BA5C2D4B5}"/>
              </a:ext>
            </a:extLst>
          </p:cNvPr>
          <p:cNvSpPr>
            <a:spLocks noChangeShapeType="1"/>
          </p:cNvSpPr>
          <p:nvPr/>
        </p:nvSpPr>
        <p:spPr bwMode="auto">
          <a:xfrm flipV="1">
            <a:off x="4992415" y="4562723"/>
            <a:ext cx="2100976" cy="861773"/>
          </a:xfrm>
          <a:prstGeom prst="line">
            <a:avLst/>
          </a:prstGeom>
          <a:noFill/>
          <a:ln w="38100">
            <a:solidFill>
              <a:srgbClr val="FFFF00"/>
            </a:solidFill>
            <a:round/>
            <a:headEnd/>
            <a:tailEnd type="stealth" w="lg" len="lg"/>
          </a:ln>
        </p:spPr>
        <p:txBody>
          <a:bodyPr/>
          <a:lstStyle/>
          <a:p>
            <a:pPr eaLnBrk="1" hangingPunct="1">
              <a:defRPr/>
            </a:pPr>
            <a:endParaRPr lang="en-US" sz="1800" b="0">
              <a:solidFill>
                <a:srgbClr val="000000"/>
              </a:solidFill>
              <a:latin typeface="Arial" charset="0"/>
              <a:ea typeface="+mn-ea"/>
            </a:endParaRPr>
          </a:p>
        </p:txBody>
      </p:sp>
    </p:spTree>
    <p:extLst>
      <p:ext uri="{BB962C8B-B14F-4D97-AF65-F5344CB8AC3E}">
        <p14:creationId xmlns:p14="http://schemas.microsoft.com/office/powerpoint/2010/main" val="3282672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3811E22-C15D-46A5-B5D3-B9F6A9F70013}"/>
              </a:ext>
            </a:extLst>
          </p:cNvPr>
          <p:cNvSpPr>
            <a:spLocks noGrp="1"/>
          </p:cNvSpPr>
          <p:nvPr>
            <p:ph type="ftr" sz="quarter" idx="11"/>
          </p:nvPr>
        </p:nvSpPr>
        <p:spPr/>
        <p:txBody>
          <a:bodyPr/>
          <a:lstStyle/>
          <a:p>
            <a:r>
              <a:rPr lang="en-US"/>
              <a:t>NRCS | SHD | Strategizing &amp; Implementing a SHMS | v3.0</a:t>
            </a:r>
          </a:p>
        </p:txBody>
      </p:sp>
      <p:pic>
        <p:nvPicPr>
          <p:cNvPr id="4" name="Picture 3" descr="A picture containing grass, sky, outdoor, field&#10;&#10;Description automatically generated">
            <a:extLst>
              <a:ext uri="{FF2B5EF4-FFF2-40B4-BE49-F238E27FC236}">
                <a16:creationId xmlns:a16="http://schemas.microsoft.com/office/drawing/2014/main" id="{E17AD423-FB02-444E-B763-16B84F75ED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
        <p:nvSpPr>
          <p:cNvPr id="5" name="TextBox 4">
            <a:extLst>
              <a:ext uri="{FF2B5EF4-FFF2-40B4-BE49-F238E27FC236}">
                <a16:creationId xmlns:a16="http://schemas.microsoft.com/office/drawing/2014/main" id="{82CE7D55-9B3D-4ABE-AD54-16FE46EB4940}"/>
              </a:ext>
            </a:extLst>
          </p:cNvPr>
          <p:cNvSpPr txBox="1"/>
          <p:nvPr/>
        </p:nvSpPr>
        <p:spPr>
          <a:xfrm>
            <a:off x="1600200" y="72579"/>
            <a:ext cx="6708913" cy="1077218"/>
          </a:xfrm>
          <a:prstGeom prst="rect">
            <a:avLst/>
          </a:prstGeom>
          <a:solidFill>
            <a:schemeClr val="bg1"/>
          </a:solidFill>
        </p:spPr>
        <p:txBody>
          <a:bodyPr wrap="square" rtlCol="0">
            <a:spAutoFit/>
          </a:bodyPr>
          <a:lstStyle/>
          <a:p>
            <a:pPr algn="ctr"/>
            <a:r>
              <a:rPr lang="en-US" sz="3200">
                <a:solidFill>
                  <a:srgbClr val="005941"/>
                </a:solidFill>
              </a:rPr>
              <a:t>New Technology using Nature for Weed Management</a:t>
            </a:r>
          </a:p>
        </p:txBody>
      </p:sp>
      <p:sp>
        <p:nvSpPr>
          <p:cNvPr id="6" name="TextBox 5">
            <a:extLst>
              <a:ext uri="{FF2B5EF4-FFF2-40B4-BE49-F238E27FC236}">
                <a16:creationId xmlns:a16="http://schemas.microsoft.com/office/drawing/2014/main" id="{D5402FC5-14D0-4870-BC1F-B43939C632E7}"/>
              </a:ext>
            </a:extLst>
          </p:cNvPr>
          <p:cNvSpPr txBox="1"/>
          <p:nvPr/>
        </p:nvSpPr>
        <p:spPr>
          <a:xfrm>
            <a:off x="456315" y="6029914"/>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Photo by: Larry </a:t>
            </a:r>
            <a:r>
              <a:rPr lang="en-US" err="1">
                <a:cs typeface="Calibri"/>
              </a:rPr>
              <a:t>Pridley</a:t>
            </a:r>
            <a:r>
              <a:rPr lang="en-US">
                <a:cs typeface="Calibri"/>
              </a:rPr>
              <a:t> with permission</a:t>
            </a:r>
          </a:p>
        </p:txBody>
      </p:sp>
    </p:spTree>
    <p:extLst>
      <p:ext uri="{BB962C8B-B14F-4D97-AF65-F5344CB8AC3E}">
        <p14:creationId xmlns:p14="http://schemas.microsoft.com/office/powerpoint/2010/main" val="3671357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DFADA23-14D0-8391-2259-89C0D86154B5}"/>
              </a:ext>
            </a:extLst>
          </p:cNvPr>
          <p:cNvSpPr>
            <a:spLocks noGrp="1"/>
          </p:cNvSpPr>
          <p:nvPr>
            <p:ph type="ftr" sz="quarter" idx="11"/>
          </p:nvPr>
        </p:nvSpPr>
        <p:spPr/>
        <p:txBody>
          <a:bodyPr/>
          <a:lstStyle/>
          <a:p>
            <a:r>
              <a:rPr lang="en-US"/>
              <a:t>NRCS | SHD | Strategizing &amp; Implementing a SHMS | v3.0</a:t>
            </a:r>
          </a:p>
        </p:txBody>
      </p:sp>
      <p:pic>
        <p:nvPicPr>
          <p:cNvPr id="5" name="Online Media 4" title="Cover Crops and Weed Control">
            <a:hlinkClick r:id="" action="ppaction://media"/>
            <a:extLst>
              <a:ext uri="{FF2B5EF4-FFF2-40B4-BE49-F238E27FC236}">
                <a16:creationId xmlns:a16="http://schemas.microsoft.com/office/drawing/2014/main" id="{FE748DBA-4870-CE70-0370-BF8CB2895A23}"/>
              </a:ext>
            </a:extLst>
          </p:cNvPr>
          <p:cNvPicPr>
            <a:picLocks noRot="1" noChangeAspect="1"/>
          </p:cNvPicPr>
          <p:nvPr>
            <a:videoFile r:link="rId1"/>
          </p:nvPr>
        </p:nvPicPr>
        <p:blipFill>
          <a:blip r:embed="rId4"/>
          <a:stretch>
            <a:fillRect/>
          </a:stretch>
        </p:blipFill>
        <p:spPr>
          <a:xfrm>
            <a:off x="0" y="844550"/>
            <a:ext cx="9144000" cy="5167313"/>
          </a:xfrm>
          <a:prstGeom prst="rect">
            <a:avLst/>
          </a:prstGeom>
        </p:spPr>
      </p:pic>
    </p:spTree>
    <p:extLst>
      <p:ext uri="{BB962C8B-B14F-4D97-AF65-F5344CB8AC3E}">
        <p14:creationId xmlns:p14="http://schemas.microsoft.com/office/powerpoint/2010/main" val="4245873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8AE0BBF-8972-EDAC-5FD3-FBB03D48A412}"/>
              </a:ext>
            </a:extLst>
          </p:cNvPr>
          <p:cNvSpPr>
            <a:spLocks noGrp="1"/>
          </p:cNvSpPr>
          <p:nvPr>
            <p:ph type="ftr" sz="quarter" idx="11"/>
          </p:nvPr>
        </p:nvSpPr>
        <p:spPr/>
        <p:txBody>
          <a:bodyPr/>
          <a:lstStyle/>
          <a:p>
            <a:r>
              <a:rPr lang="en-US"/>
              <a:t>NRCS | SHD | Strategizing &amp; Implementing a SHMS | v3.0</a:t>
            </a:r>
          </a:p>
        </p:txBody>
      </p:sp>
      <p:sp>
        <p:nvSpPr>
          <p:cNvPr id="3" name="TextBox 2">
            <a:extLst>
              <a:ext uri="{FF2B5EF4-FFF2-40B4-BE49-F238E27FC236}">
                <a16:creationId xmlns:a16="http://schemas.microsoft.com/office/drawing/2014/main" id="{C492FD9D-961F-741B-690D-6BE31009BA8D}"/>
              </a:ext>
            </a:extLst>
          </p:cNvPr>
          <p:cNvSpPr txBox="1"/>
          <p:nvPr/>
        </p:nvSpPr>
        <p:spPr>
          <a:xfrm>
            <a:off x="2050869" y="444137"/>
            <a:ext cx="5421085" cy="954107"/>
          </a:xfrm>
          <a:prstGeom prst="rect">
            <a:avLst/>
          </a:prstGeom>
          <a:noFill/>
        </p:spPr>
        <p:txBody>
          <a:bodyPr wrap="square" rtlCol="0">
            <a:spAutoFit/>
          </a:bodyPr>
          <a:lstStyle/>
          <a:p>
            <a:r>
              <a:rPr lang="en-US" sz="2800">
                <a:solidFill>
                  <a:srgbClr val="005941"/>
                </a:solidFill>
                <a:latin typeface="+mj-lt"/>
              </a:rPr>
              <a:t>7 Strategies to Control Weeds with Cover Crops</a:t>
            </a:r>
          </a:p>
        </p:txBody>
      </p:sp>
      <p:sp>
        <p:nvSpPr>
          <p:cNvPr id="4" name="TextBox 3">
            <a:extLst>
              <a:ext uri="{FF2B5EF4-FFF2-40B4-BE49-F238E27FC236}">
                <a16:creationId xmlns:a16="http://schemas.microsoft.com/office/drawing/2014/main" id="{8A200505-4E3A-674D-2275-D835D53D356C}"/>
              </a:ext>
            </a:extLst>
          </p:cNvPr>
          <p:cNvSpPr txBox="1"/>
          <p:nvPr/>
        </p:nvSpPr>
        <p:spPr>
          <a:xfrm>
            <a:off x="1005840" y="1698171"/>
            <a:ext cx="7119257" cy="3970318"/>
          </a:xfrm>
          <a:prstGeom prst="rect">
            <a:avLst/>
          </a:prstGeom>
          <a:noFill/>
        </p:spPr>
        <p:txBody>
          <a:bodyPr wrap="square" rtlCol="0">
            <a:spAutoFit/>
          </a:bodyPr>
          <a:lstStyle/>
          <a:p>
            <a:pPr marL="342900" indent="-342900">
              <a:buAutoNum type="arabicPeriod"/>
            </a:pPr>
            <a:r>
              <a:rPr lang="en-US" sz="2800">
                <a:solidFill>
                  <a:srgbClr val="00529D"/>
                </a:solidFill>
              </a:rPr>
              <a:t>Determine the time and emergence of target weeds.</a:t>
            </a:r>
          </a:p>
          <a:p>
            <a:pPr marL="342900" indent="-342900">
              <a:buAutoNum type="arabicPeriod"/>
            </a:pPr>
            <a:r>
              <a:rPr lang="en-US" sz="2800">
                <a:solidFill>
                  <a:srgbClr val="00529D"/>
                </a:solidFill>
              </a:rPr>
              <a:t>Plan for robust growth of cover crops</a:t>
            </a:r>
          </a:p>
          <a:p>
            <a:pPr marL="342900" indent="-342900">
              <a:buAutoNum type="arabicPeriod"/>
            </a:pPr>
            <a:r>
              <a:rPr lang="en-US" sz="2800">
                <a:solidFill>
                  <a:srgbClr val="00529D"/>
                </a:solidFill>
              </a:rPr>
              <a:t>Choose cover crop species that produce a significant amount of biomass</a:t>
            </a:r>
          </a:p>
          <a:p>
            <a:pPr marL="342900" indent="-342900">
              <a:buAutoNum type="arabicPeriod"/>
            </a:pPr>
            <a:r>
              <a:rPr lang="en-US" sz="2800">
                <a:solidFill>
                  <a:srgbClr val="00529D"/>
                </a:solidFill>
              </a:rPr>
              <a:t>Choose species that meet your goals</a:t>
            </a:r>
          </a:p>
          <a:p>
            <a:pPr marL="342900" indent="-342900">
              <a:buAutoNum type="arabicPeriod"/>
            </a:pPr>
            <a:r>
              <a:rPr lang="en-US" sz="2800">
                <a:solidFill>
                  <a:srgbClr val="00529D"/>
                </a:solidFill>
              </a:rPr>
              <a:t>Plan a strategy to allow allelopathy to work</a:t>
            </a:r>
          </a:p>
          <a:p>
            <a:pPr marL="342900" indent="-342900">
              <a:buAutoNum type="arabicPeriod"/>
            </a:pPr>
            <a:r>
              <a:rPr lang="en-US" sz="2800">
                <a:solidFill>
                  <a:srgbClr val="00529D"/>
                </a:solidFill>
              </a:rPr>
              <a:t>Consider planting conditions and rates</a:t>
            </a:r>
          </a:p>
          <a:p>
            <a:pPr marL="342900" indent="-342900">
              <a:buAutoNum type="arabicPeriod"/>
            </a:pPr>
            <a:r>
              <a:rPr lang="en-US" sz="2800">
                <a:solidFill>
                  <a:srgbClr val="00529D"/>
                </a:solidFill>
              </a:rPr>
              <a:t>Monitor the effectiveness</a:t>
            </a:r>
          </a:p>
        </p:txBody>
      </p:sp>
      <p:sp>
        <p:nvSpPr>
          <p:cNvPr id="5" name="TextBox 4">
            <a:extLst>
              <a:ext uri="{FF2B5EF4-FFF2-40B4-BE49-F238E27FC236}">
                <a16:creationId xmlns:a16="http://schemas.microsoft.com/office/drawing/2014/main" id="{3D81F866-9D1E-695B-EE4B-513681F46823}"/>
              </a:ext>
            </a:extLst>
          </p:cNvPr>
          <p:cNvSpPr txBox="1"/>
          <p:nvPr/>
        </p:nvSpPr>
        <p:spPr>
          <a:xfrm>
            <a:off x="5381897" y="5512526"/>
            <a:ext cx="3657600" cy="523220"/>
          </a:xfrm>
          <a:prstGeom prst="rect">
            <a:avLst/>
          </a:prstGeom>
          <a:noFill/>
        </p:spPr>
        <p:txBody>
          <a:bodyPr wrap="square" rtlCol="0">
            <a:spAutoFit/>
          </a:bodyPr>
          <a:lstStyle/>
          <a:p>
            <a:r>
              <a:rPr lang="en-US" sz="1400"/>
              <a:t>https://www.agriculture.com/crops/cover-crops/7-ways-cover-crops-help-fight-weeds</a:t>
            </a:r>
          </a:p>
        </p:txBody>
      </p:sp>
    </p:spTree>
    <p:extLst>
      <p:ext uri="{BB962C8B-B14F-4D97-AF65-F5344CB8AC3E}">
        <p14:creationId xmlns:p14="http://schemas.microsoft.com/office/powerpoint/2010/main" val="4291128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2"/>
          <p:cNvSpPr txBox="1">
            <a:spLocks noChangeArrowheads="1"/>
          </p:cNvSpPr>
          <p:nvPr/>
        </p:nvSpPr>
        <p:spPr bwMode="auto">
          <a:xfrm>
            <a:off x="4672013" y="4526368"/>
            <a:ext cx="44196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a:solidFill>
                  <a:srgbClr val="1F497D">
                    <a:lumMod val="75000"/>
                  </a:srgbClr>
                </a:solidFill>
              </a:rPr>
              <a:t>We can package a system of practices that Improve Soil Health! </a:t>
            </a:r>
          </a:p>
        </p:txBody>
      </p:sp>
      <p:pic>
        <p:nvPicPr>
          <p:cNvPr id="120835" name="Picture 3"/>
          <p:cNvPicPr>
            <a:picLocks noChangeAspect="1" noChangeArrowheads="1"/>
          </p:cNvPicPr>
          <p:nvPr/>
        </p:nvPicPr>
        <p:blipFill>
          <a:blip r:embed="rId3" cstate="screen">
            <a:extLst>
              <a:ext uri="{28A0092B-C50C-407E-A947-70E740481C1C}">
                <a14:useLocalDpi xmlns:a14="http://schemas.microsoft.com/office/drawing/2010/main" val="0"/>
              </a:ext>
            </a:extLst>
          </a:blip>
          <a:stretch>
            <a:fillRect/>
          </a:stretch>
        </p:blipFill>
        <p:spPr bwMode="auto">
          <a:xfrm>
            <a:off x="34930" y="-1"/>
            <a:ext cx="4865008" cy="3404887"/>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13" descr="Sripcrop.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25693" y="3415909"/>
            <a:ext cx="4924482" cy="348893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0837" name="Picture 5"/>
          <p:cNvPicPr>
            <a:picLocks noChangeAspect="1" noChangeArrowheads="1"/>
          </p:cNvPicPr>
          <p:nvPr/>
        </p:nvPicPr>
        <p:blipFill rotWithShape="1">
          <a:blip r:embed="rId5" cstate="screen">
            <a:extLst>
              <a:ext uri="{28A0092B-C50C-407E-A947-70E740481C1C}">
                <a14:useLocalDpi xmlns:a14="http://schemas.microsoft.com/office/drawing/2010/main" val="0"/>
              </a:ext>
            </a:extLst>
          </a:blip>
          <a:srcRect/>
          <a:stretch/>
        </p:blipFill>
        <p:spPr bwMode="auto">
          <a:xfrm>
            <a:off x="4627071" y="-11025"/>
            <a:ext cx="4509483" cy="3404887"/>
          </a:xfrm>
          <a:prstGeom prst="rect">
            <a:avLst/>
          </a:prstGeom>
          <a:solidFill>
            <a:srgbClr val="FFFFFF">
              <a:alpha val="70980"/>
            </a:srgbClr>
          </a:solidFill>
          <a:ln w="19050">
            <a:solidFill>
              <a:srgbClr val="000000"/>
            </a:solidFill>
            <a:miter lim="800000"/>
            <a:headEnd/>
            <a:tailEnd/>
          </a:ln>
        </p:spPr>
      </p:pic>
      <p:pic>
        <p:nvPicPr>
          <p:cNvPr id="157702" name="Picture 6" descr="logo-basi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775" y="5943600"/>
            <a:ext cx="1952625" cy="6000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0841" name="Text Box 9"/>
          <p:cNvSpPr txBox="1">
            <a:spLocks noChangeArrowheads="1"/>
          </p:cNvSpPr>
          <p:nvPr/>
        </p:nvSpPr>
        <p:spPr bwMode="auto">
          <a:xfrm>
            <a:off x="4978400" y="352425"/>
            <a:ext cx="3937000" cy="400050"/>
          </a:xfrm>
          <a:prstGeom prst="rect">
            <a:avLst/>
          </a:prstGeom>
          <a:solidFill>
            <a:srgbClr val="FFFFFF">
              <a:alpha val="58039"/>
            </a:srgbClr>
          </a:solidFill>
          <a:ln>
            <a:noFill/>
          </a:ln>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b="1">
                <a:solidFill>
                  <a:prstClr val="black"/>
                </a:solidFill>
              </a:rPr>
              <a:t>Adapted nutrient management</a:t>
            </a:r>
          </a:p>
        </p:txBody>
      </p:sp>
      <p:sp>
        <p:nvSpPr>
          <p:cNvPr id="120844" name="Text Box 12"/>
          <p:cNvSpPr txBox="1">
            <a:spLocks noChangeArrowheads="1"/>
          </p:cNvSpPr>
          <p:nvPr/>
        </p:nvSpPr>
        <p:spPr bwMode="auto">
          <a:xfrm>
            <a:off x="5791200" y="5557449"/>
            <a:ext cx="2762295" cy="400110"/>
          </a:xfrm>
          <a:prstGeom prst="rect">
            <a:avLst/>
          </a:prstGeom>
          <a:solidFill>
            <a:schemeClr val="accent6">
              <a:lumMod val="50000"/>
              <a:alpha val="70980"/>
            </a:schemeClr>
          </a:solidFill>
          <a:ln>
            <a:noFill/>
          </a:ln>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b="1">
                <a:solidFill>
                  <a:srgbClr val="FFFF00"/>
                </a:solidFill>
              </a:rPr>
              <a:t>Diverse crop rotation</a:t>
            </a:r>
          </a:p>
        </p:txBody>
      </p:sp>
      <p:pic>
        <p:nvPicPr>
          <p:cNvPr id="120839" name="Picture 7"/>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7446" y="-11025"/>
            <a:ext cx="9165183" cy="6873887"/>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0842" name="Text Box 10"/>
          <p:cNvSpPr txBox="1">
            <a:spLocks noChangeArrowheads="1"/>
          </p:cNvSpPr>
          <p:nvPr/>
        </p:nvSpPr>
        <p:spPr bwMode="auto">
          <a:xfrm>
            <a:off x="677721" y="5051047"/>
            <a:ext cx="3034805" cy="400110"/>
          </a:xfrm>
          <a:prstGeom prst="rect">
            <a:avLst/>
          </a:prstGeom>
          <a:solidFill>
            <a:schemeClr val="accent6">
              <a:lumMod val="50000"/>
              <a:alpha val="70980"/>
            </a:schemeClr>
          </a:solidFill>
          <a:ln>
            <a:noFill/>
          </a:ln>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b="1">
                <a:solidFill>
                  <a:srgbClr val="FFFF00"/>
                </a:solidFill>
              </a:rPr>
              <a:t>Prescribed cover crops</a:t>
            </a:r>
          </a:p>
        </p:txBody>
      </p:sp>
      <p:sp>
        <p:nvSpPr>
          <p:cNvPr id="2" name="Footer Placeholder 1">
            <a:extLst>
              <a:ext uri="{FF2B5EF4-FFF2-40B4-BE49-F238E27FC236}">
                <a16:creationId xmlns:a16="http://schemas.microsoft.com/office/drawing/2014/main" id="{188AA664-A636-99EC-C1C4-30982B0960D4}"/>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66423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08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083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08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084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08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44" grpId="0" animBg="1"/>
      <p:bldP spid="12084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838200" y="457200"/>
            <a:ext cx="7886700" cy="838200"/>
          </a:xfrm>
        </p:spPr>
        <p:txBody>
          <a:bodyPr>
            <a:normAutofit/>
          </a:bodyPr>
          <a:lstStyle/>
          <a:p>
            <a:r>
              <a:rPr lang="en-US" sz="4000"/>
              <a:t>Soil Health Management System</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62077992"/>
              </p:ext>
            </p:extLst>
          </p:nvPr>
        </p:nvGraphicFramePr>
        <p:xfrm>
          <a:off x="627528" y="1447800"/>
          <a:ext cx="7983072"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2CABAC48-F6CD-4D6A-A220-B01475977537}"/>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12813767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8D27D9D-7810-125F-6632-2A0C76C396A0}"/>
              </a:ext>
            </a:extLst>
          </p:cNvPr>
          <p:cNvSpPr>
            <a:spLocks noGrp="1"/>
          </p:cNvSpPr>
          <p:nvPr>
            <p:ph type="ftr" sz="quarter" idx="11"/>
          </p:nvPr>
        </p:nvSpPr>
        <p:spPr/>
        <p:txBody>
          <a:bodyPr/>
          <a:lstStyle/>
          <a:p>
            <a:r>
              <a:rPr lang="en-US"/>
              <a:t>NRCS | SHD | Strategizing &amp; Implementing a SHMS | v3.0</a:t>
            </a:r>
          </a:p>
        </p:txBody>
      </p:sp>
      <p:pic>
        <p:nvPicPr>
          <p:cNvPr id="3" name="Picture 1" descr="Ames Cinwheat09.jpg">
            <a:extLst>
              <a:ext uri="{FF2B5EF4-FFF2-40B4-BE49-F238E27FC236}">
                <a16:creationId xmlns:a16="http://schemas.microsoft.com/office/drawing/2014/main" id="{1EF28212-B042-4CDA-7788-3C3CAD59735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1" cy="68580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Title 9"/>
          <p:cNvSpPr txBox="1">
            <a:spLocks/>
          </p:cNvSpPr>
          <p:nvPr/>
        </p:nvSpPr>
        <p:spPr>
          <a:xfrm>
            <a:off x="76200" y="449023"/>
            <a:ext cx="8229600" cy="1143000"/>
          </a:xfrm>
          <a:prstGeom prst="rect">
            <a:avLst/>
          </a:prstGeom>
        </p:spPr>
        <p:txBody>
          <a:bodyPr/>
          <a:lstStyle/>
          <a:p>
            <a:pPr>
              <a:lnSpc>
                <a:spcPct val="90000"/>
              </a:lnSpc>
              <a:spcBef>
                <a:spcPct val="0"/>
              </a:spcBef>
              <a:defRPr/>
            </a:pPr>
            <a:r>
              <a:rPr lang="en-US" sz="4000" b="1">
                <a:ea typeface="+mj-ea"/>
                <a:cs typeface="+mj-cs"/>
              </a:rPr>
              <a:t>Strategically…CC Should Complement the Following Crop</a:t>
            </a:r>
          </a:p>
        </p:txBody>
      </p:sp>
    </p:spTree>
    <p:extLst>
      <p:ext uri="{BB962C8B-B14F-4D97-AF65-F5344CB8AC3E}">
        <p14:creationId xmlns:p14="http://schemas.microsoft.com/office/powerpoint/2010/main" val="2166850932"/>
      </p:ext>
    </p:extLst>
  </p:cSld>
  <p:clrMapOvr>
    <a:masterClrMapping/>
  </p:clrMapOvr>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C3571-8772-4420-BC77-456D830D71CC}"/>
              </a:ext>
            </a:extLst>
          </p:cNvPr>
          <p:cNvSpPr>
            <a:spLocks noGrp="1"/>
          </p:cNvSpPr>
          <p:nvPr>
            <p:ph type="title"/>
          </p:nvPr>
        </p:nvSpPr>
        <p:spPr>
          <a:xfrm>
            <a:off x="1349674" y="324874"/>
            <a:ext cx="7673303" cy="842791"/>
          </a:xfrm>
        </p:spPr>
        <p:txBody>
          <a:bodyPr>
            <a:normAutofit/>
          </a:bodyPr>
          <a:lstStyle/>
          <a:p>
            <a:r>
              <a:rPr lang="en-US" b="1"/>
              <a:t>Mineralization Vs. Immobilization</a:t>
            </a:r>
          </a:p>
        </p:txBody>
      </p:sp>
      <p:sp>
        <p:nvSpPr>
          <p:cNvPr id="3" name="Content Placeholder 2">
            <a:extLst>
              <a:ext uri="{FF2B5EF4-FFF2-40B4-BE49-F238E27FC236}">
                <a16:creationId xmlns:a16="http://schemas.microsoft.com/office/drawing/2014/main" id="{D179885B-1F9B-488B-AB9A-3C0CE224F965}"/>
              </a:ext>
            </a:extLst>
          </p:cNvPr>
          <p:cNvSpPr>
            <a:spLocks noGrp="1"/>
          </p:cNvSpPr>
          <p:nvPr>
            <p:ph idx="1"/>
          </p:nvPr>
        </p:nvSpPr>
        <p:spPr>
          <a:xfrm>
            <a:off x="749674" y="1315367"/>
            <a:ext cx="7886700" cy="4655128"/>
          </a:xfrm>
        </p:spPr>
        <p:txBody>
          <a:bodyPr>
            <a:normAutofit/>
          </a:bodyPr>
          <a:lstStyle/>
          <a:p>
            <a:pPr marL="0" indent="0">
              <a:lnSpc>
                <a:spcPct val="120000"/>
              </a:lnSpc>
              <a:spcBef>
                <a:spcPts val="0"/>
              </a:spcBef>
              <a:buNone/>
            </a:pPr>
            <a:r>
              <a:rPr lang="en-US" b="1" u="sng">
                <a:solidFill>
                  <a:schemeClr val="accent6">
                    <a:lumMod val="50000"/>
                  </a:schemeClr>
                </a:solidFill>
              </a:rPr>
              <a:t>Mineralization</a:t>
            </a:r>
            <a:r>
              <a:rPr lang="en-US" b="1">
                <a:solidFill>
                  <a:schemeClr val="accent6">
                    <a:lumMod val="50000"/>
                  </a:schemeClr>
                </a:solidFill>
              </a:rPr>
              <a:t>: </a:t>
            </a:r>
          </a:p>
          <a:p>
            <a:pPr marL="0" indent="0">
              <a:lnSpc>
                <a:spcPct val="120000"/>
              </a:lnSpc>
              <a:spcBef>
                <a:spcPts val="0"/>
              </a:spcBef>
              <a:buNone/>
            </a:pPr>
            <a:r>
              <a:rPr lang="en-US" b="1">
                <a:solidFill>
                  <a:schemeClr val="accent4">
                    <a:lumMod val="50000"/>
                  </a:schemeClr>
                </a:solidFill>
              </a:rPr>
              <a:t>Organic N +  </a:t>
            </a:r>
          </a:p>
          <a:p>
            <a:pPr marL="0" indent="0">
              <a:lnSpc>
                <a:spcPct val="120000"/>
              </a:lnSpc>
              <a:spcBef>
                <a:spcPts val="0"/>
              </a:spcBef>
              <a:buNone/>
            </a:pPr>
            <a:endParaRPr lang="en-US"/>
          </a:p>
          <a:p>
            <a:pPr marL="0" indent="0">
              <a:buNone/>
            </a:pPr>
            <a:r>
              <a:rPr lang="en-US" b="1" u="sng">
                <a:solidFill>
                  <a:schemeClr val="accent2">
                    <a:lumMod val="50000"/>
                  </a:schemeClr>
                </a:solidFill>
              </a:rPr>
              <a:t>Immobilization</a:t>
            </a:r>
            <a:r>
              <a:rPr lang="en-US" b="1" u="sng"/>
              <a:t> </a:t>
            </a:r>
            <a:r>
              <a:rPr lang="en-US" u="sng"/>
              <a:t>is the reverse of mineralization</a:t>
            </a:r>
            <a:r>
              <a:rPr lang="en-US"/>
              <a:t>. </a:t>
            </a:r>
            <a:endParaRPr lang="en-US" b="1"/>
          </a:p>
        </p:txBody>
      </p:sp>
      <p:sp>
        <p:nvSpPr>
          <p:cNvPr id="4" name="Footer Placeholder 3">
            <a:extLst>
              <a:ext uri="{FF2B5EF4-FFF2-40B4-BE49-F238E27FC236}">
                <a16:creationId xmlns:a16="http://schemas.microsoft.com/office/drawing/2014/main" id="{5DCD609B-623E-406F-A6DA-811DD93C7319}"/>
              </a:ext>
            </a:extLst>
          </p:cNvPr>
          <p:cNvSpPr>
            <a:spLocks noGrp="1"/>
          </p:cNvSpPr>
          <p:nvPr>
            <p:ph type="ftr" sz="quarter" idx="11"/>
          </p:nvPr>
        </p:nvSpPr>
        <p:spPr/>
        <p:txBody>
          <a:bodyPr/>
          <a:lstStyle/>
          <a:p>
            <a:r>
              <a:rPr lang="en-US"/>
              <a:t>NRCS | SHD | Strategizing &amp; Implementing a SHMS | v3.0</a:t>
            </a:r>
          </a:p>
        </p:txBody>
      </p:sp>
      <p:sp>
        <p:nvSpPr>
          <p:cNvPr id="5" name="TextBox 4">
            <a:extLst>
              <a:ext uri="{FF2B5EF4-FFF2-40B4-BE49-F238E27FC236}">
                <a16:creationId xmlns:a16="http://schemas.microsoft.com/office/drawing/2014/main" id="{BC0E062E-E951-4142-949B-C27A17304859}"/>
              </a:ext>
            </a:extLst>
          </p:cNvPr>
          <p:cNvSpPr txBox="1"/>
          <p:nvPr/>
        </p:nvSpPr>
        <p:spPr>
          <a:xfrm>
            <a:off x="3770219" y="6227294"/>
            <a:ext cx="4652682" cy="369332"/>
          </a:xfrm>
          <a:prstGeom prst="rect">
            <a:avLst/>
          </a:prstGeom>
          <a:noFill/>
        </p:spPr>
        <p:txBody>
          <a:bodyPr wrap="square" rtlCol="0">
            <a:spAutoFit/>
          </a:bodyPr>
          <a:lstStyle/>
          <a:p>
            <a:r>
              <a:rPr lang="en-US"/>
              <a:t>Johnson et al. 2005, Cornell University</a:t>
            </a:r>
          </a:p>
        </p:txBody>
      </p:sp>
      <p:pic>
        <p:nvPicPr>
          <p:cNvPr id="8" name="Picture 7">
            <a:extLst>
              <a:ext uri="{FF2B5EF4-FFF2-40B4-BE49-F238E27FC236}">
                <a16:creationId xmlns:a16="http://schemas.microsoft.com/office/drawing/2014/main" id="{22C328C2-C88F-408E-892D-458BCC4BA961}"/>
              </a:ext>
            </a:extLst>
          </p:cNvPr>
          <p:cNvPicPr>
            <a:picLocks noChangeAspect="1"/>
          </p:cNvPicPr>
          <p:nvPr/>
        </p:nvPicPr>
        <p:blipFill>
          <a:blip r:embed="rId3"/>
          <a:stretch>
            <a:fillRect/>
          </a:stretch>
        </p:blipFill>
        <p:spPr>
          <a:xfrm>
            <a:off x="2811988" y="1891789"/>
            <a:ext cx="489753" cy="506937"/>
          </a:xfrm>
          <a:prstGeom prst="rect">
            <a:avLst/>
          </a:prstGeom>
        </p:spPr>
      </p:pic>
      <p:sp>
        <p:nvSpPr>
          <p:cNvPr id="9" name="Arrow: Right 8">
            <a:extLst>
              <a:ext uri="{FF2B5EF4-FFF2-40B4-BE49-F238E27FC236}">
                <a16:creationId xmlns:a16="http://schemas.microsoft.com/office/drawing/2014/main" id="{BC2284A2-D65A-40FD-A847-D9A276FA12BE}"/>
              </a:ext>
            </a:extLst>
          </p:cNvPr>
          <p:cNvSpPr/>
          <p:nvPr/>
        </p:nvSpPr>
        <p:spPr>
          <a:xfrm>
            <a:off x="3781983" y="1986981"/>
            <a:ext cx="1162050" cy="3002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AC42078-98FA-476F-8065-001779FE1BB7}"/>
              </a:ext>
            </a:extLst>
          </p:cNvPr>
          <p:cNvSpPr txBox="1"/>
          <p:nvPr/>
        </p:nvSpPr>
        <p:spPr>
          <a:xfrm>
            <a:off x="5219111" y="1875506"/>
            <a:ext cx="1754898" cy="523220"/>
          </a:xfrm>
          <a:prstGeom prst="rect">
            <a:avLst/>
          </a:prstGeom>
          <a:noFill/>
          <a:ln>
            <a:solidFill>
              <a:schemeClr val="accent2">
                <a:lumMod val="75000"/>
              </a:schemeClr>
            </a:solidFill>
          </a:ln>
        </p:spPr>
        <p:txBody>
          <a:bodyPr wrap="square" rtlCol="0">
            <a:spAutoFit/>
          </a:bodyPr>
          <a:lstStyle/>
          <a:p>
            <a:r>
              <a:rPr lang="en-US" sz="2800" b="1"/>
              <a:t>NH</a:t>
            </a:r>
            <a:r>
              <a:rPr lang="en-US" sz="2000" b="1"/>
              <a:t>4</a:t>
            </a:r>
            <a:r>
              <a:rPr lang="en-US" sz="2800" b="1"/>
              <a:t>/NO</a:t>
            </a:r>
            <a:r>
              <a:rPr lang="en-US" sz="2000" b="1"/>
              <a:t>3</a:t>
            </a:r>
            <a:endParaRPr lang="en-US" sz="2800" b="1"/>
          </a:p>
        </p:txBody>
      </p:sp>
      <p:sp>
        <p:nvSpPr>
          <p:cNvPr id="14" name="TextBox 13">
            <a:extLst>
              <a:ext uri="{FF2B5EF4-FFF2-40B4-BE49-F238E27FC236}">
                <a16:creationId xmlns:a16="http://schemas.microsoft.com/office/drawing/2014/main" id="{F0313E14-912C-46FC-9D73-FC846852EF0B}"/>
              </a:ext>
            </a:extLst>
          </p:cNvPr>
          <p:cNvSpPr txBox="1"/>
          <p:nvPr/>
        </p:nvSpPr>
        <p:spPr>
          <a:xfrm>
            <a:off x="942359" y="4209875"/>
            <a:ext cx="2012073" cy="523220"/>
          </a:xfrm>
          <a:prstGeom prst="rect">
            <a:avLst/>
          </a:prstGeom>
          <a:noFill/>
          <a:ln>
            <a:solidFill>
              <a:schemeClr val="accent2">
                <a:lumMod val="75000"/>
              </a:schemeClr>
            </a:solidFill>
          </a:ln>
        </p:spPr>
        <p:txBody>
          <a:bodyPr wrap="square" rtlCol="0">
            <a:spAutoFit/>
          </a:bodyPr>
          <a:lstStyle/>
          <a:p>
            <a:r>
              <a:rPr lang="en-US" sz="2800" b="1"/>
              <a:t>NH</a:t>
            </a:r>
            <a:r>
              <a:rPr lang="en-US" sz="2000" b="1"/>
              <a:t>4</a:t>
            </a:r>
            <a:r>
              <a:rPr lang="en-US" sz="2800" b="1"/>
              <a:t>/NO</a:t>
            </a:r>
            <a:r>
              <a:rPr lang="en-US" sz="2000" b="1"/>
              <a:t>3  +</a:t>
            </a:r>
            <a:endParaRPr lang="en-US" sz="2800" b="1"/>
          </a:p>
        </p:txBody>
      </p:sp>
      <p:pic>
        <p:nvPicPr>
          <p:cNvPr id="15" name="Picture 14">
            <a:extLst>
              <a:ext uri="{FF2B5EF4-FFF2-40B4-BE49-F238E27FC236}">
                <a16:creationId xmlns:a16="http://schemas.microsoft.com/office/drawing/2014/main" id="{E1EA2A0F-292C-43D9-9377-FE6D33D08A14}"/>
              </a:ext>
            </a:extLst>
          </p:cNvPr>
          <p:cNvPicPr>
            <a:picLocks noChangeAspect="1"/>
          </p:cNvPicPr>
          <p:nvPr/>
        </p:nvPicPr>
        <p:blipFill>
          <a:blip r:embed="rId3"/>
          <a:stretch>
            <a:fillRect/>
          </a:stretch>
        </p:blipFill>
        <p:spPr>
          <a:xfrm>
            <a:off x="3056864" y="4218016"/>
            <a:ext cx="489753" cy="506937"/>
          </a:xfrm>
          <a:prstGeom prst="rect">
            <a:avLst/>
          </a:prstGeom>
        </p:spPr>
      </p:pic>
      <p:sp>
        <p:nvSpPr>
          <p:cNvPr id="16" name="Arrow: Right 15">
            <a:extLst>
              <a:ext uri="{FF2B5EF4-FFF2-40B4-BE49-F238E27FC236}">
                <a16:creationId xmlns:a16="http://schemas.microsoft.com/office/drawing/2014/main" id="{B8F46252-B5E9-4208-B159-C96EB68EDC52}"/>
              </a:ext>
            </a:extLst>
          </p:cNvPr>
          <p:cNvSpPr/>
          <p:nvPr/>
        </p:nvSpPr>
        <p:spPr>
          <a:xfrm>
            <a:off x="3709426" y="4329491"/>
            <a:ext cx="1162050" cy="3002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455F3B83-D7AA-444F-A835-C00EDE84E3F0}"/>
              </a:ext>
            </a:extLst>
          </p:cNvPr>
          <p:cNvSpPr txBox="1"/>
          <p:nvPr/>
        </p:nvSpPr>
        <p:spPr>
          <a:xfrm>
            <a:off x="5214046" y="4228750"/>
            <a:ext cx="1754898" cy="523220"/>
          </a:xfrm>
          <a:prstGeom prst="rect">
            <a:avLst/>
          </a:prstGeom>
          <a:noFill/>
          <a:ln>
            <a:solidFill>
              <a:schemeClr val="accent2">
                <a:lumMod val="50000"/>
              </a:schemeClr>
            </a:solidFill>
          </a:ln>
        </p:spPr>
        <p:txBody>
          <a:bodyPr wrap="square" rtlCol="0">
            <a:spAutoFit/>
          </a:bodyPr>
          <a:lstStyle/>
          <a:p>
            <a:r>
              <a:rPr lang="en-US" sz="2800" b="1">
                <a:solidFill>
                  <a:schemeClr val="accent4">
                    <a:lumMod val="50000"/>
                  </a:schemeClr>
                </a:solidFill>
              </a:rPr>
              <a:t>Organic N</a:t>
            </a:r>
          </a:p>
        </p:txBody>
      </p:sp>
    </p:spTree>
    <p:extLst>
      <p:ext uri="{BB962C8B-B14F-4D97-AF65-F5344CB8AC3E}">
        <p14:creationId xmlns:p14="http://schemas.microsoft.com/office/powerpoint/2010/main" val="327746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25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6" presetClass="entr" presetSubtype="21" fill="hold" nodeType="withEffect">
                                  <p:stCondLst>
                                    <p:cond delay="25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par>
                                <p:cTn id="12" presetID="16" presetClass="entr" presetSubtype="21" fill="hold" grpId="0" nodeType="withEffect">
                                  <p:stCondLst>
                                    <p:cond delay="25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par>
                                <p:cTn id="15" presetID="16" presetClass="entr" presetSubtype="21" fill="hold" grpId="0" nodeType="withEffect">
                                  <p:stCondLst>
                                    <p:cond delay="25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par>
                                <p:cTn id="32" presetID="16" presetClass="entr" presetSubtype="21" fill="hold" grpId="0" nodeType="withEffect">
                                  <p:stCondLst>
                                    <p:cond delay="25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par>
                                <p:cTn id="35" presetID="16" presetClass="entr" presetSubtype="21" fill="hold" grpId="0" nodeType="withEffect">
                                  <p:stCondLst>
                                    <p:cond delay="25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6" grpId="0" animBg="1"/>
      <p:bldP spid="1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p:nvPr>
        </p:nvPicPr>
        <p:blipFill>
          <a:blip r:embed="rId3"/>
          <a:stretch>
            <a:fillRect/>
          </a:stretch>
        </p:blipFill>
        <p:spPr>
          <a:xfrm>
            <a:off x="685800" y="1093235"/>
            <a:ext cx="5105400" cy="5211291"/>
          </a:xfrm>
          <a:prstGeom prst="rect">
            <a:avLst/>
          </a:prstGeom>
        </p:spPr>
      </p:pic>
      <p:sp>
        <p:nvSpPr>
          <p:cNvPr id="4" name="Rectangle 2"/>
          <p:cNvSpPr txBox="1">
            <a:spLocks noChangeArrowheads="1"/>
          </p:cNvSpPr>
          <p:nvPr/>
        </p:nvSpPr>
        <p:spPr>
          <a:xfrm>
            <a:off x="969934" y="152400"/>
            <a:ext cx="7765026" cy="894406"/>
          </a:xfrm>
          <a:prstGeom prst="rect">
            <a:avLst/>
          </a:prstGeom>
        </p:spPr>
        <p:txBody>
          <a:bodyPr vert="horz" lIns="91440" tIns="45720" rIns="91440" bIns="45720" rtlCol="0" anchor="ctr">
            <a:noAutofit/>
          </a:bodyPr>
          <a:lstStyle>
            <a:lvl1pPr algn="ctr" defTabSz="914400">
              <a:lnSpc>
                <a:spcPct val="85000"/>
              </a:lnSpc>
              <a:spcBef>
                <a:spcPct val="0"/>
              </a:spcBef>
              <a:buNone/>
              <a:defRPr sz="2800">
                <a:solidFill>
                  <a:srgbClr val="005941"/>
                </a:solidFill>
                <a:latin typeface="+mj-lt"/>
                <a:ea typeface="+mj-ea"/>
                <a:cs typeface="+mj-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r>
              <a:rPr lang="en-US" altLang="en-US" sz="2800"/>
              <a:t>Strategically…CC should match desired C:N Ratio</a:t>
            </a:r>
            <a:endParaRPr lang="en-US" altLang="en-US"/>
          </a:p>
        </p:txBody>
      </p:sp>
      <p:sp>
        <p:nvSpPr>
          <p:cNvPr id="6" name="Right Arrow 5"/>
          <p:cNvSpPr/>
          <p:nvPr/>
        </p:nvSpPr>
        <p:spPr>
          <a:xfrm>
            <a:off x="381000" y="1600200"/>
            <a:ext cx="391009" cy="228600"/>
          </a:xfrm>
          <a:prstGeom prst="rightArrow">
            <a:avLst/>
          </a:prstGeom>
          <a:solidFill>
            <a:srgbClr val="E0B1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p:cNvPicPr>
            <a:picLocks noChangeAspect="1"/>
          </p:cNvPicPr>
          <p:nvPr/>
        </p:nvPicPr>
        <p:blipFill>
          <a:blip r:embed="rId4"/>
          <a:stretch>
            <a:fillRect/>
          </a:stretch>
        </p:blipFill>
        <p:spPr>
          <a:xfrm>
            <a:off x="5867400" y="1456766"/>
            <a:ext cx="1805168" cy="1404020"/>
          </a:xfrm>
          <a:prstGeom prst="rect">
            <a:avLst/>
          </a:prstGeom>
        </p:spPr>
      </p:pic>
      <p:pic>
        <p:nvPicPr>
          <p:cNvPr id="13" name="Picture 12"/>
          <p:cNvPicPr>
            <a:picLocks noChangeAspect="1"/>
          </p:cNvPicPr>
          <p:nvPr/>
        </p:nvPicPr>
        <p:blipFill>
          <a:blip r:embed="rId5"/>
          <a:stretch>
            <a:fillRect/>
          </a:stretch>
        </p:blipFill>
        <p:spPr>
          <a:xfrm>
            <a:off x="5867399" y="2943661"/>
            <a:ext cx="1805169" cy="1475940"/>
          </a:xfrm>
          <a:prstGeom prst="rect">
            <a:avLst/>
          </a:prstGeom>
        </p:spPr>
      </p:pic>
      <p:pic>
        <p:nvPicPr>
          <p:cNvPr id="14" name="Picture 13"/>
          <p:cNvPicPr>
            <a:picLocks noChangeAspect="1"/>
          </p:cNvPicPr>
          <p:nvPr/>
        </p:nvPicPr>
        <p:blipFill>
          <a:blip r:embed="rId6"/>
          <a:stretch>
            <a:fillRect/>
          </a:stretch>
        </p:blipFill>
        <p:spPr>
          <a:xfrm>
            <a:off x="5852045" y="4502476"/>
            <a:ext cx="1835876" cy="1575025"/>
          </a:xfrm>
          <a:prstGeom prst="rect">
            <a:avLst/>
          </a:prstGeom>
        </p:spPr>
      </p:pic>
      <p:cxnSp>
        <p:nvCxnSpPr>
          <p:cNvPr id="5" name="Straight Arrow Connector 4"/>
          <p:cNvCxnSpPr/>
          <p:nvPr/>
        </p:nvCxnSpPr>
        <p:spPr>
          <a:xfrm>
            <a:off x="3581400" y="3543300"/>
            <a:ext cx="2270645" cy="2019300"/>
          </a:xfrm>
          <a:prstGeom prst="straightConnector1">
            <a:avLst/>
          </a:prstGeom>
          <a:ln w="38100">
            <a:solidFill>
              <a:srgbClr val="339966"/>
            </a:solidFill>
            <a:tailEnd type="stealth"/>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581400" y="1730420"/>
            <a:ext cx="2285999" cy="606489"/>
          </a:xfrm>
          <a:prstGeom prst="straightConnector1">
            <a:avLst/>
          </a:prstGeom>
          <a:ln w="38100">
            <a:solidFill>
              <a:srgbClr val="E0B12C"/>
            </a:solidFill>
            <a:tailEnd type="stealth"/>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28" idx="6"/>
          </p:cNvCxnSpPr>
          <p:nvPr/>
        </p:nvCxnSpPr>
        <p:spPr>
          <a:xfrm>
            <a:off x="3581400" y="2887579"/>
            <a:ext cx="2285999" cy="655721"/>
          </a:xfrm>
          <a:prstGeom prst="straightConnector1">
            <a:avLst/>
          </a:prstGeom>
          <a:ln w="38100">
            <a:solidFill>
              <a:srgbClr val="BED630"/>
            </a:solidFill>
            <a:tailEnd type="stealth"/>
          </a:ln>
        </p:spPr>
        <p:style>
          <a:lnRef idx="1">
            <a:schemeClr val="accent1"/>
          </a:lnRef>
          <a:fillRef idx="0">
            <a:schemeClr val="accent1"/>
          </a:fillRef>
          <a:effectRef idx="0">
            <a:schemeClr val="accent1"/>
          </a:effectRef>
          <a:fontRef idx="minor">
            <a:schemeClr val="tx1"/>
          </a:fontRef>
        </p:style>
      </p:cxnSp>
      <p:sp>
        <p:nvSpPr>
          <p:cNvPr id="20" name="Right Arrow 19"/>
          <p:cNvSpPr/>
          <p:nvPr/>
        </p:nvSpPr>
        <p:spPr>
          <a:xfrm>
            <a:off x="381000" y="3429000"/>
            <a:ext cx="391009" cy="228600"/>
          </a:xfrm>
          <a:prstGeom prst="rightArrow">
            <a:avLst/>
          </a:prstGeom>
          <a:solidFill>
            <a:srgbClr val="33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ight Arrow 20"/>
          <p:cNvSpPr/>
          <p:nvPr/>
        </p:nvSpPr>
        <p:spPr>
          <a:xfrm>
            <a:off x="381000" y="2819400"/>
            <a:ext cx="391009" cy="228600"/>
          </a:xfrm>
          <a:prstGeom prst="rightArrow">
            <a:avLst/>
          </a:prstGeom>
          <a:solidFill>
            <a:srgbClr val="BED6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Oval 25"/>
          <p:cNvSpPr/>
          <p:nvPr/>
        </p:nvSpPr>
        <p:spPr>
          <a:xfrm>
            <a:off x="2971800" y="1552074"/>
            <a:ext cx="609600" cy="288758"/>
          </a:xfrm>
          <a:prstGeom prst="ellipse">
            <a:avLst/>
          </a:prstGeom>
          <a:solidFill>
            <a:srgbClr val="E0B12C">
              <a:alpha val="12000"/>
            </a:srgbClr>
          </a:solidFill>
          <a:ln w="31750">
            <a:solidFill>
              <a:srgbClr val="E0B1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2971800" y="3368842"/>
            <a:ext cx="609600" cy="288758"/>
          </a:xfrm>
          <a:prstGeom prst="ellipse">
            <a:avLst/>
          </a:prstGeom>
          <a:solidFill>
            <a:srgbClr val="339966">
              <a:alpha val="12000"/>
            </a:srgbClr>
          </a:solidFill>
          <a:ln w="31750">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2971800" y="2743200"/>
            <a:ext cx="609600" cy="288758"/>
          </a:xfrm>
          <a:prstGeom prst="ellipse">
            <a:avLst/>
          </a:prstGeom>
          <a:solidFill>
            <a:srgbClr val="BED630">
              <a:alpha val="12000"/>
            </a:srgbClr>
          </a:solidFill>
          <a:ln w="31750">
            <a:solidFill>
              <a:srgbClr val="BED6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ooter Placeholder 3">
            <a:extLst>
              <a:ext uri="{FF2B5EF4-FFF2-40B4-BE49-F238E27FC236}">
                <a16:creationId xmlns:a16="http://schemas.microsoft.com/office/drawing/2014/main" id="{F1D08987-4615-46B9-95EF-E46D24C9FE63}"/>
              </a:ext>
            </a:extLst>
          </p:cNvPr>
          <p:cNvSpPr>
            <a:spLocks noGrp="1"/>
          </p:cNvSpPr>
          <p:nvPr>
            <p:ph type="ftr" sz="quarter" idx="11"/>
          </p:nvPr>
        </p:nvSpPr>
        <p:spPr>
          <a:xfrm>
            <a:off x="0" y="6492875"/>
            <a:ext cx="2493034" cy="365125"/>
          </a:xfrm>
        </p:spPr>
        <p:txBody>
          <a:bodyPr/>
          <a:lstStyle/>
          <a:p>
            <a:r>
              <a:rPr lang="en-US"/>
              <a:t>NRCS | SHD | Ecological Management | v2.3</a:t>
            </a:r>
          </a:p>
        </p:txBody>
      </p:sp>
      <p:sp>
        <p:nvSpPr>
          <p:cNvPr id="2" name="Right Brace 1">
            <a:extLst>
              <a:ext uri="{FF2B5EF4-FFF2-40B4-BE49-F238E27FC236}">
                <a16:creationId xmlns:a16="http://schemas.microsoft.com/office/drawing/2014/main" id="{E0713D2E-9737-A150-8972-8567F0CB3F8F}"/>
              </a:ext>
            </a:extLst>
          </p:cNvPr>
          <p:cNvSpPr/>
          <p:nvPr/>
        </p:nvSpPr>
        <p:spPr>
          <a:xfrm>
            <a:off x="7748767" y="1493528"/>
            <a:ext cx="762000" cy="2562225"/>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sz="2800">
              <a:solidFill>
                <a:srgbClr val="000000"/>
              </a:solidFill>
            </a:endParaRPr>
          </a:p>
        </p:txBody>
      </p:sp>
      <p:sp>
        <p:nvSpPr>
          <p:cNvPr id="7" name="Right Brace 6">
            <a:extLst>
              <a:ext uri="{FF2B5EF4-FFF2-40B4-BE49-F238E27FC236}">
                <a16:creationId xmlns:a16="http://schemas.microsoft.com/office/drawing/2014/main" id="{FAA84CA9-2479-A2F9-0209-A7E10A9CB8CA}"/>
              </a:ext>
            </a:extLst>
          </p:cNvPr>
          <p:cNvSpPr/>
          <p:nvPr/>
        </p:nvSpPr>
        <p:spPr>
          <a:xfrm>
            <a:off x="7764120" y="4216400"/>
            <a:ext cx="762000" cy="1954213"/>
          </a:xfrm>
          <a:prstGeom prst="rightBrace">
            <a:avLst>
              <a:gd name="adj1" fmla="val 8333"/>
              <a:gd name="adj2" fmla="val 48193"/>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sz="2800">
              <a:solidFill>
                <a:srgbClr val="000000"/>
              </a:solidFill>
            </a:endParaRPr>
          </a:p>
        </p:txBody>
      </p:sp>
      <p:sp>
        <p:nvSpPr>
          <p:cNvPr id="8" name="TextBox 7">
            <a:extLst>
              <a:ext uri="{FF2B5EF4-FFF2-40B4-BE49-F238E27FC236}">
                <a16:creationId xmlns:a16="http://schemas.microsoft.com/office/drawing/2014/main" id="{2A3304F8-4D01-055C-8AB1-E3E706C8CAAE}"/>
              </a:ext>
            </a:extLst>
          </p:cNvPr>
          <p:cNvSpPr txBox="1">
            <a:spLocks noChangeArrowheads="1"/>
          </p:cNvSpPr>
          <p:nvPr/>
        </p:nvSpPr>
        <p:spPr bwMode="auto">
          <a:xfrm rot="-5400000">
            <a:off x="7113314" y="2743636"/>
            <a:ext cx="32686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b="1"/>
              <a:t>Good for Soybean</a:t>
            </a:r>
          </a:p>
        </p:txBody>
      </p:sp>
      <p:sp>
        <p:nvSpPr>
          <p:cNvPr id="9" name="TextBox 2">
            <a:extLst>
              <a:ext uri="{FF2B5EF4-FFF2-40B4-BE49-F238E27FC236}">
                <a16:creationId xmlns:a16="http://schemas.microsoft.com/office/drawing/2014/main" id="{86148E67-FA83-0986-2868-AA4718D56910}"/>
              </a:ext>
            </a:extLst>
          </p:cNvPr>
          <p:cNvSpPr txBox="1">
            <a:spLocks noChangeArrowheads="1"/>
          </p:cNvSpPr>
          <p:nvPr/>
        </p:nvSpPr>
        <p:spPr bwMode="auto">
          <a:xfrm rot="-5400000">
            <a:off x="7607298" y="4948801"/>
            <a:ext cx="2311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a:t>Good for Corn</a:t>
            </a:r>
          </a:p>
        </p:txBody>
      </p:sp>
    </p:spTree>
    <p:extLst>
      <p:ext uri="{BB962C8B-B14F-4D97-AF65-F5344CB8AC3E}">
        <p14:creationId xmlns:p14="http://schemas.microsoft.com/office/powerpoint/2010/main" val="700766498"/>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blinds(horizontal)">
                                      <p:cBhvr>
                                        <p:cTn id="15" dur="500"/>
                                        <p:tgtEl>
                                          <p:spTgt spid="26"/>
                                        </p:tgtEl>
                                      </p:cBhvr>
                                    </p:animEffect>
                                  </p:childTnLst>
                                </p:cTn>
                              </p:par>
                              <p:par>
                                <p:cTn id="16" presetID="3" presetClass="entr" presetSubtype="1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linds(horizontal)">
                                      <p:cBhvr>
                                        <p:cTn id="18" dur="500"/>
                                        <p:tgtEl>
                                          <p:spTgt spid="12"/>
                                        </p:tgtEl>
                                      </p:cBhvr>
                                    </p:animEffect>
                                  </p:childTnLst>
                                </p:cTn>
                              </p:par>
                              <p:par>
                                <p:cTn id="19" presetID="3" presetClass="entr" presetSubtype="1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linds(horizont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linds(horizontal)">
                                      <p:cBhvr>
                                        <p:cTn id="26" dur="500"/>
                                        <p:tgtEl>
                                          <p:spTgt spid="21"/>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blinds(horizontal)">
                                      <p:cBhvr>
                                        <p:cTn id="29" dur="500"/>
                                        <p:tgtEl>
                                          <p:spTgt spid="28"/>
                                        </p:tgtEl>
                                      </p:cBhvr>
                                    </p:animEffect>
                                  </p:childTnLst>
                                </p:cTn>
                              </p:par>
                              <p:par>
                                <p:cTn id="30" presetID="3" presetClass="entr" presetSubtype="1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linds(horizontal)">
                                      <p:cBhvr>
                                        <p:cTn id="32" dur="500"/>
                                        <p:tgtEl>
                                          <p:spTgt spid="15"/>
                                        </p:tgtEl>
                                      </p:cBhvr>
                                    </p:animEffect>
                                  </p:childTnLst>
                                </p:cTn>
                              </p:par>
                              <p:par>
                                <p:cTn id="33" presetID="3" presetClass="entr" presetSubtype="1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linds(horizontal)">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blinds(horizontal)">
                                      <p:cBhvr>
                                        <p:cTn id="40" dur="500"/>
                                        <p:tgtEl>
                                          <p:spTgt spid="20"/>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blinds(horizontal)">
                                      <p:cBhvr>
                                        <p:cTn id="43" dur="500"/>
                                        <p:tgtEl>
                                          <p:spTgt spid="27"/>
                                        </p:tgtEl>
                                      </p:cBhvr>
                                    </p:animEffect>
                                  </p:childTnLst>
                                </p:cTn>
                              </p:par>
                              <p:par>
                                <p:cTn id="44" presetID="3" presetClass="entr" presetSubtype="10" fill="hold" nodeType="with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blinds(horizontal)">
                                      <p:cBhvr>
                                        <p:cTn id="46" dur="500"/>
                                        <p:tgtEl>
                                          <p:spTgt spid="5"/>
                                        </p:tgtEl>
                                      </p:cBhvr>
                                    </p:animEffect>
                                  </p:childTnLst>
                                </p:cTn>
                              </p:par>
                              <p:par>
                                <p:cTn id="47" presetID="3" presetClass="entr" presetSubtype="1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linds(horizontal)">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animBg="1"/>
      <p:bldP spid="21" grpId="0" animBg="1"/>
      <p:bldP spid="26" grpId="0" animBg="1"/>
      <p:bldP spid="27" grpId="0" animBg="1"/>
      <p:bldP spid="2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9"/>
          <p:cNvSpPr txBox="1">
            <a:spLocks/>
          </p:cNvSpPr>
          <p:nvPr/>
        </p:nvSpPr>
        <p:spPr>
          <a:xfrm>
            <a:off x="1450675" y="139460"/>
            <a:ext cx="8229600" cy="1228341"/>
          </a:xfrm>
          <a:prstGeom prst="rect">
            <a:avLst/>
          </a:prstGeom>
        </p:spPr>
        <p:txBody>
          <a:bodyPr/>
          <a:lstStyle/>
          <a:p>
            <a:pPr>
              <a:lnSpc>
                <a:spcPct val="90000"/>
              </a:lnSpc>
              <a:spcBef>
                <a:spcPct val="0"/>
              </a:spcBef>
              <a:defRPr/>
            </a:pPr>
            <a:r>
              <a:rPr lang="en-US" sz="4000">
                <a:solidFill>
                  <a:srgbClr val="005941"/>
                </a:solidFill>
                <a:latin typeface="+mj-lt"/>
                <a:ea typeface="+mj-ea"/>
                <a:cs typeface="+mj-cs"/>
              </a:rPr>
              <a:t>Strategically…CC should complement the following crop …Which is better?</a:t>
            </a:r>
          </a:p>
        </p:txBody>
      </p:sp>
      <p:sp>
        <p:nvSpPr>
          <p:cNvPr id="57348" name="Rectangle 4"/>
          <p:cNvSpPr>
            <a:spLocks noChangeArrowheads="1"/>
          </p:cNvSpPr>
          <p:nvPr/>
        </p:nvSpPr>
        <p:spPr bwMode="auto">
          <a:xfrm>
            <a:off x="329241" y="1042718"/>
            <a:ext cx="2871159" cy="4267200"/>
          </a:xfrm>
          <a:prstGeom prst="rect">
            <a:avLst/>
          </a:prstGeom>
          <a:noFill/>
          <a:ln w="9525">
            <a:noFill/>
            <a:miter lim="800000"/>
            <a:headEnd/>
            <a:tailEnd/>
          </a:ln>
        </p:spPr>
        <p:txBody>
          <a:bodyPr/>
          <a:lstStyle/>
          <a:p>
            <a:pPr marL="342900" indent="-342900" eaLnBrk="1" hangingPunct="1">
              <a:spcBef>
                <a:spcPct val="20000"/>
              </a:spcBef>
              <a:defRPr/>
            </a:pPr>
            <a:r>
              <a:rPr lang="en-US" sz="3200" b="1">
                <a:ea typeface="+mn-ea"/>
              </a:rPr>
              <a:t>Nitrogen Dependent Crops into: </a:t>
            </a:r>
          </a:p>
          <a:p>
            <a:pPr marL="461963" indent="-236538" eaLnBrk="1" hangingPunct="1">
              <a:spcBef>
                <a:spcPct val="20000"/>
              </a:spcBef>
              <a:buFont typeface="Arial" panose="020B0604020202020204" pitchFamily="34" charset="0"/>
              <a:buChar char="•"/>
              <a:defRPr/>
            </a:pPr>
            <a:r>
              <a:rPr lang="en-US" sz="2800" b="0">
                <a:ea typeface="+mn-ea"/>
              </a:rPr>
              <a:t>High Carbon (Cereals Rye/Wheat) </a:t>
            </a:r>
          </a:p>
          <a:p>
            <a:pPr marL="342900" indent="-342900" eaLnBrk="1" hangingPunct="1">
              <a:spcBef>
                <a:spcPct val="20000"/>
              </a:spcBef>
              <a:defRPr/>
            </a:pPr>
            <a:r>
              <a:rPr lang="en-US" sz="3200" b="1">
                <a:ea typeface="+mn-ea"/>
              </a:rPr>
              <a:t>…or</a:t>
            </a:r>
          </a:p>
          <a:p>
            <a:pPr marL="461963" indent="-236538" eaLnBrk="1" hangingPunct="1">
              <a:spcBef>
                <a:spcPct val="20000"/>
              </a:spcBef>
              <a:buFont typeface="Arial" panose="020B0604020202020204" pitchFamily="34" charset="0"/>
              <a:buChar char="•"/>
              <a:defRPr/>
            </a:pPr>
            <a:r>
              <a:rPr lang="en-US" sz="2800" b="0">
                <a:ea typeface="+mn-ea"/>
              </a:rPr>
              <a:t>High Nitrogen (Protein)</a:t>
            </a:r>
          </a:p>
          <a:p>
            <a:pPr marL="461963" indent="-236538" eaLnBrk="1" hangingPunct="1">
              <a:spcBef>
                <a:spcPct val="20000"/>
              </a:spcBef>
              <a:buFont typeface="Arial" panose="020B0604020202020204" pitchFamily="34" charset="0"/>
              <a:buChar char="•"/>
              <a:defRPr/>
            </a:pPr>
            <a:r>
              <a:rPr lang="en-US" sz="2800" b="0">
                <a:ea typeface="+mn-ea"/>
              </a:rPr>
              <a:t>Cover Crop (Clover/Peas)</a:t>
            </a:r>
          </a:p>
        </p:txBody>
      </p:sp>
      <p:pic>
        <p:nvPicPr>
          <p:cNvPr id="398340"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bwMode="auto">
          <a:xfrm>
            <a:off x="3328359" y="1746335"/>
            <a:ext cx="5486400" cy="4114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F4A8B494-D027-48FE-9627-42C0B38FBAB5}"/>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46630350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7348">
                                            <p:txEl>
                                              <p:pRg st="2" end="2"/>
                                            </p:txEl>
                                          </p:spTgt>
                                        </p:tgtEl>
                                        <p:attrNameLst>
                                          <p:attrName>style.visibility</p:attrName>
                                        </p:attrNameLst>
                                      </p:cBhvr>
                                      <p:to>
                                        <p:strVal val="visible"/>
                                      </p:to>
                                    </p:set>
                                    <p:animEffect transition="in" filter="blinds(horizontal)">
                                      <p:cBhvr>
                                        <p:cTn id="7" dur="500"/>
                                        <p:tgtEl>
                                          <p:spTgt spid="57348">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7348">
                                            <p:txEl>
                                              <p:pRg st="3" end="3"/>
                                            </p:txEl>
                                          </p:spTgt>
                                        </p:tgtEl>
                                        <p:attrNameLst>
                                          <p:attrName>style.visibility</p:attrName>
                                        </p:attrNameLst>
                                      </p:cBhvr>
                                      <p:to>
                                        <p:strVal val="visible"/>
                                      </p:to>
                                    </p:set>
                                    <p:animEffect transition="in" filter="blinds(horizontal)">
                                      <p:cBhvr>
                                        <p:cTn id="12" dur="500"/>
                                        <p:tgtEl>
                                          <p:spTgt spid="5734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7348">
                                            <p:txEl>
                                              <p:pRg st="4" end="4"/>
                                            </p:txEl>
                                          </p:spTgt>
                                        </p:tgtEl>
                                        <p:attrNameLst>
                                          <p:attrName>style.visibility</p:attrName>
                                        </p:attrNameLst>
                                      </p:cBhvr>
                                      <p:to>
                                        <p:strVal val="visible"/>
                                      </p:to>
                                    </p:set>
                                    <p:animEffect transition="in" filter="blinds(horizontal)">
                                      <p:cBhvr>
                                        <p:cTn id="17" dur="500"/>
                                        <p:tgtEl>
                                          <p:spTgt spid="5734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0387" name="Picture 8" descr="ByronHomeGrown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1600200"/>
            <a:ext cx="5333999" cy="4902200"/>
          </a:xfrm>
          <a:prstGeom prst="rect">
            <a:avLst/>
          </a:prstGeom>
          <a:noFill/>
          <a:ln w="19050">
            <a:solidFill>
              <a:srgbClr val="000000"/>
            </a:solid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304800" y="1752600"/>
            <a:ext cx="3200400" cy="4267200"/>
          </a:xfrm>
          <a:prstGeom prst="rect">
            <a:avLst/>
          </a:prstGeom>
          <a:noFill/>
          <a:ln w="9525">
            <a:noFill/>
            <a:miter lim="800000"/>
            <a:headEnd/>
            <a:tailEnd/>
          </a:ln>
        </p:spPr>
        <p:txBody>
          <a:bodyPr/>
          <a:lstStyle/>
          <a:p>
            <a:pPr marL="342900" indent="-342900" eaLnBrk="1" hangingPunct="1">
              <a:spcBef>
                <a:spcPct val="20000"/>
              </a:spcBef>
              <a:defRPr/>
            </a:pPr>
            <a:r>
              <a:rPr lang="en-US" sz="3200" b="1">
                <a:ea typeface="+mn-ea"/>
              </a:rPr>
              <a:t>Corn into: </a:t>
            </a:r>
          </a:p>
          <a:p>
            <a:pPr marL="461963" indent="-236538">
              <a:spcBef>
                <a:spcPct val="20000"/>
              </a:spcBef>
              <a:buFont typeface="Arial" panose="020B0604020202020204" pitchFamily="34" charset="0"/>
              <a:buChar char="•"/>
              <a:defRPr/>
            </a:pPr>
            <a:r>
              <a:rPr lang="en-US" sz="2800"/>
              <a:t>High N (Protein)</a:t>
            </a:r>
          </a:p>
          <a:p>
            <a:pPr marL="461963" indent="-236538">
              <a:spcBef>
                <a:spcPct val="20000"/>
              </a:spcBef>
              <a:buFont typeface="Arial" panose="020B0604020202020204" pitchFamily="34" charset="0"/>
              <a:buChar char="•"/>
              <a:defRPr/>
            </a:pPr>
            <a:r>
              <a:rPr lang="en-US" sz="2800" b="0">
                <a:ea typeface="+mn-ea"/>
              </a:rPr>
              <a:t>Cover Crop (Clover/Peas)</a:t>
            </a:r>
          </a:p>
          <a:p>
            <a:pPr marL="461963" indent="-236538">
              <a:spcBef>
                <a:spcPct val="20000"/>
              </a:spcBef>
              <a:buFont typeface="Arial" panose="020B0604020202020204" pitchFamily="34" charset="0"/>
              <a:buChar char="•"/>
              <a:defRPr/>
            </a:pPr>
            <a:r>
              <a:rPr lang="en-US" sz="2800"/>
              <a:t>Contributes high quality N</a:t>
            </a:r>
          </a:p>
          <a:p>
            <a:pPr marL="461963" indent="-236538">
              <a:spcBef>
                <a:spcPct val="20000"/>
              </a:spcBef>
              <a:buFont typeface="Arial" panose="020B0604020202020204" pitchFamily="34" charset="0"/>
              <a:buChar char="•"/>
              <a:defRPr/>
            </a:pPr>
            <a:r>
              <a:rPr lang="en-US" sz="2800"/>
              <a:t>Less likely to harbor disease pathogens</a:t>
            </a:r>
          </a:p>
        </p:txBody>
      </p:sp>
      <p:sp>
        <p:nvSpPr>
          <p:cNvPr id="8" name="Title 9"/>
          <p:cNvSpPr txBox="1">
            <a:spLocks/>
          </p:cNvSpPr>
          <p:nvPr/>
        </p:nvSpPr>
        <p:spPr>
          <a:xfrm>
            <a:off x="1812647" y="132272"/>
            <a:ext cx="7020803" cy="1143000"/>
          </a:xfrm>
          <a:prstGeom prst="rect">
            <a:avLst/>
          </a:prstGeom>
        </p:spPr>
        <p:txBody>
          <a:bodyPr/>
          <a:lstStyle/>
          <a:p>
            <a:pPr>
              <a:lnSpc>
                <a:spcPct val="90000"/>
              </a:lnSpc>
              <a:spcBef>
                <a:spcPct val="0"/>
              </a:spcBef>
              <a:defRPr/>
            </a:pPr>
            <a:r>
              <a:rPr lang="en-US" sz="3600">
                <a:solidFill>
                  <a:srgbClr val="005941"/>
                </a:solidFill>
                <a:latin typeface="+mj-lt"/>
                <a:ea typeface="+mj-ea"/>
                <a:cs typeface="+mj-cs"/>
              </a:rPr>
              <a:t>Strategically…CC Should Complement the Following Crop</a:t>
            </a:r>
          </a:p>
        </p:txBody>
      </p:sp>
      <p:sp>
        <p:nvSpPr>
          <p:cNvPr id="2" name="Footer Placeholder 1">
            <a:extLst>
              <a:ext uri="{FF2B5EF4-FFF2-40B4-BE49-F238E27FC236}">
                <a16:creationId xmlns:a16="http://schemas.microsoft.com/office/drawing/2014/main" id="{64E1B8C5-4D32-4AA4-834F-BDBB04817357}"/>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103675415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0A8AC1-94AA-459B-AD90-18685D1A8C4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42794" y="1993640"/>
            <a:ext cx="3314700" cy="4419600"/>
          </a:xfrm>
          <a:prstGeom prst="rect">
            <a:avLst/>
          </a:prstGeom>
          <a:ln w="25400">
            <a:solidFill>
              <a:schemeClr val="accent1"/>
            </a:solidFill>
          </a:ln>
        </p:spPr>
      </p:pic>
      <p:sp>
        <p:nvSpPr>
          <p:cNvPr id="5" name="Title 9"/>
          <p:cNvSpPr txBox="1">
            <a:spLocks/>
          </p:cNvSpPr>
          <p:nvPr/>
        </p:nvSpPr>
        <p:spPr>
          <a:xfrm>
            <a:off x="457200" y="606410"/>
            <a:ext cx="8229600" cy="1143000"/>
          </a:xfrm>
          <a:prstGeom prst="rect">
            <a:avLst/>
          </a:prstGeom>
        </p:spPr>
        <p:txBody>
          <a:bodyPr lIns="91440" tIns="45720" rIns="91440" bIns="45720" anchor="t"/>
          <a:lstStyle/>
          <a:p>
            <a:pPr algn="ctr" eaLnBrk="0" fontAlgn="base" hangingPunct="0">
              <a:spcBef>
                <a:spcPct val="0"/>
              </a:spcBef>
              <a:spcAft>
                <a:spcPct val="0"/>
              </a:spcAft>
              <a:defRPr/>
            </a:pPr>
            <a:r>
              <a:rPr lang="en-US" sz="3200" kern="0">
                <a:solidFill>
                  <a:srgbClr val="005941"/>
                </a:solidFill>
                <a:latin typeface="Calibri Light"/>
                <a:ea typeface="ＭＳ Ｐゴシック"/>
                <a:cs typeface="Calibri Light"/>
              </a:rPr>
              <a:t>Strategically…</a:t>
            </a:r>
            <a:br>
              <a:rPr lang="en-US" sz="3200" kern="0">
                <a:latin typeface="Calibri Light"/>
                <a:ea typeface="ＭＳ Ｐゴシック" panose="020B0600070205080204" pitchFamily="34" charset="-128"/>
              </a:rPr>
            </a:br>
            <a:r>
              <a:rPr lang="en-US" sz="3200" kern="0">
                <a:solidFill>
                  <a:srgbClr val="BBE0E3"/>
                </a:solidFill>
                <a:ea typeface="ＭＳ Ｐゴシック"/>
              </a:rPr>
              <a:t> </a:t>
            </a:r>
            <a:r>
              <a:rPr lang="en-US" sz="3200" kern="0">
                <a:solidFill>
                  <a:srgbClr val="00529D"/>
                </a:solidFill>
                <a:latin typeface="Calibri Light"/>
                <a:ea typeface="ＭＳ Ｐゴシック"/>
                <a:cs typeface="Calibri Light"/>
              </a:rPr>
              <a:t>CC should complement the following crop</a:t>
            </a:r>
          </a:p>
        </p:txBody>
      </p:sp>
      <p:pic>
        <p:nvPicPr>
          <p:cNvPr id="379907"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auto">
          <a:xfrm>
            <a:off x="3068637" y="1833318"/>
            <a:ext cx="5783263" cy="4499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ChangeArrowheads="1"/>
          </p:cNvSpPr>
          <p:nvPr/>
        </p:nvSpPr>
        <p:spPr bwMode="auto">
          <a:xfrm>
            <a:off x="211083" y="1909870"/>
            <a:ext cx="3657600" cy="4502180"/>
          </a:xfrm>
          <a:prstGeom prst="rect">
            <a:avLst/>
          </a:prstGeom>
          <a:noFill/>
          <a:ln w="9525">
            <a:noFill/>
            <a:miter lim="800000"/>
            <a:headEnd/>
            <a:tailEnd/>
          </a:ln>
        </p:spPr>
        <p:txBody>
          <a:bodyPr/>
          <a:lstStyle/>
          <a:p>
            <a:pPr marL="342900" indent="-342900" fontAlgn="base">
              <a:spcBef>
                <a:spcPct val="20000"/>
              </a:spcBef>
              <a:spcAft>
                <a:spcPct val="0"/>
              </a:spcAft>
              <a:defRPr/>
            </a:pPr>
            <a:r>
              <a:rPr lang="en-US" sz="3200">
                <a:ea typeface="ＭＳ Ｐゴシック" panose="020B0600070205080204" pitchFamily="34" charset="-128"/>
              </a:rPr>
              <a:t>Corn strategy:</a:t>
            </a:r>
            <a:endParaRPr lang="en-US" sz="2800">
              <a:ea typeface="ＭＳ Ｐゴシック" panose="020B0600070205080204" pitchFamily="34" charset="-128"/>
            </a:endParaRPr>
          </a:p>
          <a:p>
            <a:pPr marL="342900" indent="-342900" fontAlgn="base">
              <a:spcBef>
                <a:spcPct val="20000"/>
              </a:spcBef>
              <a:spcAft>
                <a:spcPct val="0"/>
              </a:spcAft>
              <a:defRPr/>
            </a:pPr>
            <a:r>
              <a:rPr lang="en-US" sz="2800">
                <a:ea typeface="ＭＳ Ｐゴシック" panose="020B0600070205080204" pitchFamily="34" charset="-128"/>
              </a:rPr>
              <a:t>Strip Till</a:t>
            </a:r>
          </a:p>
          <a:p>
            <a:pPr marL="342900" indent="-342900" fontAlgn="base">
              <a:spcBef>
                <a:spcPct val="20000"/>
              </a:spcBef>
              <a:spcAft>
                <a:spcPct val="0"/>
              </a:spcAft>
              <a:defRPr/>
            </a:pPr>
            <a:r>
              <a:rPr lang="en-US" sz="2800">
                <a:ea typeface="ＭＳ Ｐゴシック" panose="020B0600070205080204" pitchFamily="34" charset="-128"/>
              </a:rPr>
              <a:t>	Easy spring management</a:t>
            </a:r>
          </a:p>
          <a:p>
            <a:pPr marL="342900" indent="-342900" fontAlgn="base">
              <a:spcBef>
                <a:spcPct val="20000"/>
              </a:spcBef>
              <a:spcAft>
                <a:spcPct val="0"/>
              </a:spcAft>
              <a:defRPr/>
            </a:pPr>
            <a:r>
              <a:rPr lang="en-US" sz="2800">
                <a:ea typeface="ＭＳ Ｐゴシック" panose="020B0600070205080204" pitchFamily="34" charset="-128"/>
              </a:rPr>
              <a:t>Other innovations</a:t>
            </a:r>
          </a:p>
          <a:p>
            <a:pPr marL="342900" indent="-342900" fontAlgn="base">
              <a:spcBef>
                <a:spcPct val="20000"/>
              </a:spcBef>
              <a:spcAft>
                <a:spcPct val="0"/>
              </a:spcAft>
              <a:defRPr/>
            </a:pPr>
            <a:r>
              <a:rPr lang="en-US" sz="2800" err="1">
                <a:ea typeface="ＭＳ Ｐゴシック" panose="020B0600070205080204" pitchFamily="34" charset="-128"/>
              </a:rPr>
              <a:t>Biotill</a:t>
            </a:r>
            <a:endParaRPr lang="en-US" sz="2800">
              <a:ea typeface="ＭＳ Ｐゴシック" panose="020B0600070205080204" pitchFamily="34" charset="-128"/>
            </a:endParaRPr>
          </a:p>
          <a:p>
            <a:pPr marL="342900" indent="-342900" fontAlgn="base">
              <a:spcBef>
                <a:spcPct val="20000"/>
              </a:spcBef>
              <a:spcAft>
                <a:spcPct val="0"/>
              </a:spcAft>
              <a:defRPr/>
            </a:pPr>
            <a:endParaRPr lang="en-US" sz="2800">
              <a:solidFill>
                <a:srgbClr val="663300"/>
              </a:solidFill>
              <a:ea typeface="ＭＳ Ｐゴシック" panose="020B0600070205080204" pitchFamily="34" charset="-128"/>
            </a:endParaRPr>
          </a:p>
          <a:p>
            <a:pPr marL="342900" indent="-342900" fontAlgn="base">
              <a:spcBef>
                <a:spcPct val="20000"/>
              </a:spcBef>
              <a:spcAft>
                <a:spcPct val="0"/>
              </a:spcAft>
              <a:defRPr/>
            </a:pPr>
            <a:endParaRPr lang="en-US" sz="2800">
              <a:solidFill>
                <a:srgbClr val="BBE0E3"/>
              </a:solidFill>
              <a:ea typeface="ＭＳ Ｐゴシック" panose="020B0600070205080204" pitchFamily="34" charset="-128"/>
            </a:endParaRPr>
          </a:p>
        </p:txBody>
      </p:sp>
      <p:sp>
        <p:nvSpPr>
          <p:cNvPr id="3" name="Footer Placeholder 2">
            <a:extLst>
              <a:ext uri="{FF2B5EF4-FFF2-40B4-BE49-F238E27FC236}">
                <a16:creationId xmlns:a16="http://schemas.microsoft.com/office/drawing/2014/main" id="{248254FF-E4DD-795E-96EF-E4722CD399F4}"/>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6315822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9907"/>
                                        </p:tgtEl>
                                        <p:attrNameLst>
                                          <p:attrName>style.visibility</p:attrName>
                                        </p:attrNameLst>
                                      </p:cBhvr>
                                      <p:to>
                                        <p:strVal val="visible"/>
                                      </p:to>
                                    </p:set>
                                    <p:animEffect transition="in" filter="fade">
                                      <p:cBhvr>
                                        <p:cTn id="12" dur="500"/>
                                        <p:tgtEl>
                                          <p:spTgt spid="3799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653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98937" y="1905000"/>
            <a:ext cx="4945063" cy="370981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422238" y="1918446"/>
            <a:ext cx="3692562" cy="4025153"/>
          </a:xfrm>
          <a:prstGeom prst="rect">
            <a:avLst/>
          </a:prstGeom>
          <a:noFill/>
          <a:ln w="9525">
            <a:noFill/>
            <a:miter lim="800000"/>
            <a:headEnd/>
            <a:tailEnd/>
          </a:ln>
        </p:spPr>
        <p:txBody>
          <a:bodyPr/>
          <a:lstStyle/>
          <a:p>
            <a:pPr marL="342900" indent="-342900" eaLnBrk="1" hangingPunct="1">
              <a:spcBef>
                <a:spcPct val="20000"/>
              </a:spcBef>
              <a:defRPr/>
            </a:pPr>
            <a:r>
              <a:rPr lang="en-US" sz="3200" b="1">
                <a:ea typeface="+mn-ea"/>
              </a:rPr>
              <a:t>Corn into a mix:</a:t>
            </a:r>
            <a:endParaRPr lang="en-US" sz="2800" b="1">
              <a:ea typeface="+mn-ea"/>
            </a:endParaRPr>
          </a:p>
          <a:p>
            <a:pPr marL="342900" indent="-342900" eaLnBrk="1" hangingPunct="1">
              <a:spcBef>
                <a:spcPct val="20000"/>
              </a:spcBef>
              <a:defRPr/>
            </a:pPr>
            <a:r>
              <a:rPr lang="en-US" sz="2800" b="0">
                <a:ea typeface="+mn-ea"/>
              </a:rPr>
              <a:t> </a:t>
            </a:r>
            <a:r>
              <a:rPr lang="en-US" sz="2800" b="1">
                <a:ea typeface="+mn-ea"/>
              </a:rPr>
              <a:t>High Protein</a:t>
            </a:r>
          </a:p>
          <a:p>
            <a:pPr marL="342900" indent="-342900" eaLnBrk="1" hangingPunct="1">
              <a:spcBef>
                <a:spcPct val="20000"/>
              </a:spcBef>
              <a:defRPr/>
            </a:pPr>
            <a:r>
              <a:rPr lang="en-US" sz="2800" b="0">
                <a:ea typeface="+mn-ea"/>
              </a:rPr>
              <a:t>   </a:t>
            </a:r>
            <a:r>
              <a:rPr lang="en-US" sz="2800" b="1">
                <a:ea typeface="+mn-ea"/>
              </a:rPr>
              <a:t>Can Provide:</a:t>
            </a:r>
          </a:p>
          <a:p>
            <a:pPr marL="914400" lvl="1" indent="-290513" eaLnBrk="1" hangingPunct="1">
              <a:spcBef>
                <a:spcPct val="20000"/>
              </a:spcBef>
              <a:buFont typeface="Arial" panose="020B0604020202020204" pitchFamily="34" charset="0"/>
              <a:buChar char="•"/>
              <a:defRPr/>
            </a:pPr>
            <a:r>
              <a:rPr lang="en-US" sz="2800" b="0">
                <a:ea typeface="+mn-ea"/>
              </a:rPr>
              <a:t>Optimum Nutrient Release</a:t>
            </a:r>
          </a:p>
          <a:p>
            <a:pPr marL="914400" lvl="1" indent="-290513" eaLnBrk="1" hangingPunct="1">
              <a:spcBef>
                <a:spcPct val="20000"/>
              </a:spcBef>
              <a:buFont typeface="Arial" panose="020B0604020202020204" pitchFamily="34" charset="0"/>
              <a:buChar char="•"/>
              <a:defRPr/>
            </a:pPr>
            <a:r>
              <a:rPr lang="en-US" sz="2800" b="0">
                <a:ea typeface="+mn-ea"/>
              </a:rPr>
              <a:t>Extra water </a:t>
            </a:r>
            <a:r>
              <a:rPr lang="en-US" sz="2800">
                <a:ea typeface="+mn-ea"/>
              </a:rPr>
              <a:t>During rapid demand</a:t>
            </a:r>
          </a:p>
        </p:txBody>
      </p:sp>
      <p:sp>
        <p:nvSpPr>
          <p:cNvPr id="7" name="Title 9"/>
          <p:cNvSpPr txBox="1">
            <a:spLocks/>
          </p:cNvSpPr>
          <p:nvPr/>
        </p:nvSpPr>
        <p:spPr>
          <a:xfrm>
            <a:off x="2054186" y="175404"/>
            <a:ext cx="7426244" cy="1143000"/>
          </a:xfrm>
          <a:prstGeom prst="rect">
            <a:avLst/>
          </a:prstGeom>
        </p:spPr>
        <p:txBody>
          <a:bodyPr/>
          <a:lstStyle/>
          <a:p>
            <a:pPr>
              <a:lnSpc>
                <a:spcPct val="90000"/>
              </a:lnSpc>
              <a:spcBef>
                <a:spcPct val="0"/>
              </a:spcBef>
              <a:defRPr/>
            </a:pPr>
            <a:r>
              <a:rPr lang="en-US" sz="4000">
                <a:solidFill>
                  <a:srgbClr val="005941"/>
                </a:solidFill>
                <a:latin typeface="+mj-lt"/>
                <a:ea typeface="+mj-ea"/>
                <a:cs typeface="+mj-cs"/>
              </a:rPr>
              <a:t>Strategically…CC Should Complement the Following Crop</a:t>
            </a:r>
          </a:p>
        </p:txBody>
      </p:sp>
      <p:sp>
        <p:nvSpPr>
          <p:cNvPr id="2" name="Footer Placeholder 1">
            <a:extLst>
              <a:ext uri="{FF2B5EF4-FFF2-40B4-BE49-F238E27FC236}">
                <a16:creationId xmlns:a16="http://schemas.microsoft.com/office/drawing/2014/main" id="{2B3C18CA-6227-42B1-B306-EE3AE74A55C8}"/>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193540773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ChangeArrowheads="1"/>
          </p:cNvSpPr>
          <p:nvPr/>
        </p:nvSpPr>
        <p:spPr bwMode="auto">
          <a:xfrm>
            <a:off x="228600" y="1600200"/>
            <a:ext cx="3962400" cy="5105400"/>
          </a:xfrm>
          <a:prstGeom prst="rect">
            <a:avLst/>
          </a:prstGeom>
          <a:noFill/>
          <a:ln w="9525">
            <a:noFill/>
            <a:miter lim="800000"/>
            <a:headEnd/>
            <a:tailEnd/>
          </a:ln>
        </p:spPr>
        <p:txBody>
          <a:bodyPr/>
          <a:lstStyle/>
          <a:p>
            <a:pPr marL="342900" indent="-342900" eaLnBrk="1" hangingPunct="1">
              <a:spcBef>
                <a:spcPct val="20000"/>
              </a:spcBef>
              <a:defRPr/>
            </a:pPr>
            <a:r>
              <a:rPr lang="en-US" sz="3200" b="1"/>
              <a:t>Corn into a mix:</a:t>
            </a:r>
            <a:endParaRPr lang="en-US" sz="2800" b="1"/>
          </a:p>
          <a:p>
            <a:pPr marL="342900" indent="-342900" eaLnBrk="1" hangingPunct="1">
              <a:spcBef>
                <a:spcPct val="20000"/>
              </a:spcBef>
              <a:spcAft>
                <a:spcPts val="600"/>
              </a:spcAft>
              <a:defRPr/>
            </a:pPr>
            <a:r>
              <a:rPr lang="en-US" sz="2800" b="1"/>
              <a:t>High Carbon (Rye) </a:t>
            </a:r>
          </a:p>
          <a:p>
            <a:pPr marL="457200" indent="-457200" eaLnBrk="1" hangingPunct="1">
              <a:spcBef>
                <a:spcPct val="20000"/>
              </a:spcBef>
              <a:spcAft>
                <a:spcPts val="600"/>
              </a:spcAft>
              <a:buFont typeface="Arial" panose="020B0604020202020204" pitchFamily="34" charset="0"/>
              <a:buChar char="•"/>
              <a:defRPr/>
            </a:pPr>
            <a:r>
              <a:rPr lang="en-US" sz="2800"/>
              <a:t>Provides erosion and weed control </a:t>
            </a:r>
          </a:p>
          <a:p>
            <a:pPr>
              <a:lnSpc>
                <a:spcPct val="90000"/>
              </a:lnSpc>
              <a:spcAft>
                <a:spcPts val="600"/>
              </a:spcAft>
              <a:defRPr/>
            </a:pPr>
            <a:r>
              <a:rPr lang="en-US" sz="2800" b="0"/>
              <a:t>Uses/ immobilizes:</a:t>
            </a:r>
          </a:p>
          <a:p>
            <a:pPr marL="688975" lvl="1" indent="-231775" eaLnBrk="1" hangingPunct="1">
              <a:lnSpc>
                <a:spcPct val="90000"/>
              </a:lnSpc>
              <a:spcAft>
                <a:spcPts val="600"/>
              </a:spcAft>
              <a:buFont typeface="Arial" panose="020B0604020202020204" pitchFamily="34" charset="0"/>
              <a:buChar char="•"/>
              <a:defRPr/>
            </a:pPr>
            <a:r>
              <a:rPr lang="en-US" sz="2800" b="0"/>
              <a:t>Nitrogen/ nutrients</a:t>
            </a:r>
          </a:p>
          <a:p>
            <a:pPr marL="688975" lvl="1" indent="-231775" eaLnBrk="1" hangingPunct="1">
              <a:lnSpc>
                <a:spcPct val="90000"/>
              </a:lnSpc>
              <a:spcAft>
                <a:spcPts val="600"/>
              </a:spcAft>
              <a:buFont typeface="Arial" panose="020B0604020202020204" pitchFamily="34" charset="0"/>
              <a:buChar char="•"/>
              <a:defRPr/>
            </a:pPr>
            <a:r>
              <a:rPr lang="en-US" sz="2800" b="0"/>
              <a:t>Disease?</a:t>
            </a:r>
          </a:p>
          <a:p>
            <a:pPr lvl="1" eaLnBrk="1" hangingPunct="1">
              <a:lnSpc>
                <a:spcPct val="90000"/>
              </a:lnSpc>
              <a:spcAft>
                <a:spcPts val="600"/>
              </a:spcAft>
              <a:defRPr/>
            </a:pPr>
            <a:r>
              <a:rPr lang="en-US" sz="2800" b="0"/>
              <a:t>Starter N a must!</a:t>
            </a:r>
          </a:p>
          <a:p>
            <a:pPr lvl="1" eaLnBrk="1" hangingPunct="1">
              <a:spcBef>
                <a:spcPct val="20000"/>
              </a:spcBef>
              <a:defRPr/>
            </a:pPr>
            <a:r>
              <a:rPr lang="en-US" sz="2800" b="0"/>
              <a:t> </a:t>
            </a:r>
          </a:p>
          <a:p>
            <a:pPr marL="342900" indent="-342900" eaLnBrk="1" hangingPunct="1">
              <a:spcBef>
                <a:spcPct val="20000"/>
              </a:spcBef>
              <a:defRPr/>
            </a:pPr>
            <a:endParaRPr lang="en-US" sz="2800" b="0"/>
          </a:p>
        </p:txBody>
      </p:sp>
      <p:pic>
        <p:nvPicPr>
          <p:cNvPr id="404484"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31411" y="1790700"/>
            <a:ext cx="5181600" cy="38862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itle 9"/>
          <p:cNvSpPr txBox="1">
            <a:spLocks/>
          </p:cNvSpPr>
          <p:nvPr/>
        </p:nvSpPr>
        <p:spPr>
          <a:xfrm>
            <a:off x="1778140" y="152400"/>
            <a:ext cx="7434871" cy="1143000"/>
          </a:xfrm>
          <a:prstGeom prst="rect">
            <a:avLst/>
          </a:prstGeom>
        </p:spPr>
        <p:txBody>
          <a:bodyPr/>
          <a:lstStyle/>
          <a:p>
            <a:pPr>
              <a:lnSpc>
                <a:spcPct val="90000"/>
              </a:lnSpc>
              <a:spcBef>
                <a:spcPct val="0"/>
              </a:spcBef>
              <a:defRPr/>
            </a:pPr>
            <a:r>
              <a:rPr lang="en-US" sz="4000">
                <a:solidFill>
                  <a:srgbClr val="005941"/>
                </a:solidFill>
                <a:latin typeface="+mj-lt"/>
                <a:ea typeface="+mj-ea"/>
                <a:cs typeface="+mj-cs"/>
              </a:rPr>
              <a:t>Strategically…CC Should Complement the Following Crop</a:t>
            </a:r>
          </a:p>
        </p:txBody>
      </p:sp>
      <p:sp>
        <p:nvSpPr>
          <p:cNvPr id="2" name="Footer Placeholder 1">
            <a:extLst>
              <a:ext uri="{FF2B5EF4-FFF2-40B4-BE49-F238E27FC236}">
                <a16:creationId xmlns:a16="http://schemas.microsoft.com/office/drawing/2014/main" id="{7AADB674-0B24-45BB-96CB-26726AD8A04E}"/>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59040612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9"/>
          <p:cNvSpPr txBox="1">
            <a:spLocks/>
          </p:cNvSpPr>
          <p:nvPr/>
        </p:nvSpPr>
        <p:spPr>
          <a:xfrm>
            <a:off x="711200" y="685800"/>
            <a:ext cx="8229600" cy="609600"/>
          </a:xfrm>
          <a:prstGeom prst="rect">
            <a:avLst/>
          </a:prstGeom>
        </p:spPr>
        <p:txBody>
          <a:bodyPr/>
          <a:lstStyle/>
          <a:p>
            <a:pPr>
              <a:lnSpc>
                <a:spcPct val="90000"/>
              </a:lnSpc>
              <a:spcBef>
                <a:spcPct val="0"/>
              </a:spcBef>
              <a:defRPr/>
            </a:pPr>
            <a:r>
              <a:rPr lang="en-US" sz="4000">
                <a:solidFill>
                  <a:srgbClr val="005941"/>
                </a:solidFill>
                <a:ea typeface="+mj-ea"/>
                <a:cs typeface="+mj-cs"/>
              </a:rPr>
              <a:t>Strategically…What about Legume or low N Dependent Crops?</a:t>
            </a:r>
            <a:br>
              <a:rPr lang="en-US" sz="4000" b="1">
                <a:ea typeface="+mj-ea"/>
                <a:cs typeface="+mj-cs"/>
              </a:rPr>
            </a:br>
            <a:r>
              <a:rPr lang="en-US" sz="3200" b="0" kern="0">
                <a:latin typeface="+mj-lt"/>
                <a:ea typeface="+mn-ea"/>
              </a:rPr>
              <a:t> </a:t>
            </a:r>
          </a:p>
        </p:txBody>
      </p:sp>
      <p:sp>
        <p:nvSpPr>
          <p:cNvPr id="57348" name="Rectangle 4"/>
          <p:cNvSpPr>
            <a:spLocks noChangeArrowheads="1"/>
          </p:cNvSpPr>
          <p:nvPr/>
        </p:nvSpPr>
        <p:spPr bwMode="auto">
          <a:xfrm>
            <a:off x="457200" y="1926871"/>
            <a:ext cx="2819400" cy="4550755"/>
          </a:xfrm>
          <a:prstGeom prst="rect">
            <a:avLst/>
          </a:prstGeom>
          <a:noFill/>
          <a:ln w="9525">
            <a:noFill/>
            <a:miter lim="800000"/>
            <a:headEnd/>
            <a:tailEnd/>
          </a:ln>
        </p:spPr>
        <p:txBody>
          <a:bodyPr/>
          <a:lstStyle/>
          <a:p>
            <a:pPr marL="342900" indent="-342900" eaLnBrk="1" hangingPunct="1">
              <a:spcBef>
                <a:spcPct val="20000"/>
              </a:spcBef>
              <a:defRPr/>
            </a:pPr>
            <a:r>
              <a:rPr lang="en-US" sz="3600" b="1">
                <a:ea typeface="+mn-ea"/>
              </a:rPr>
              <a:t>Choices</a:t>
            </a:r>
          </a:p>
          <a:p>
            <a:pPr marL="342900" indent="-342900" eaLnBrk="1" hangingPunct="1">
              <a:spcBef>
                <a:spcPct val="20000"/>
              </a:spcBef>
              <a:defRPr/>
            </a:pPr>
            <a:r>
              <a:rPr lang="en-US" sz="2800" b="0">
                <a:ea typeface="+mn-ea"/>
              </a:rPr>
              <a:t>Do Soybeans need N ?</a:t>
            </a:r>
          </a:p>
          <a:p>
            <a:pPr marL="342900" indent="-342900" eaLnBrk="1" hangingPunct="1">
              <a:spcBef>
                <a:spcPct val="20000"/>
              </a:spcBef>
              <a:defRPr/>
            </a:pPr>
            <a:r>
              <a:rPr lang="en-US" sz="2800" b="0">
                <a:ea typeface="+mn-ea"/>
              </a:rPr>
              <a:t>…Sure, but they capture their own!</a:t>
            </a:r>
          </a:p>
          <a:p>
            <a:pPr marL="342900" indent="-342900" eaLnBrk="1" hangingPunct="1">
              <a:spcBef>
                <a:spcPct val="20000"/>
              </a:spcBef>
              <a:defRPr/>
            </a:pPr>
            <a:endParaRPr lang="en-US" sz="2800" b="0">
              <a:ea typeface="+mn-ea"/>
            </a:endParaRPr>
          </a:p>
        </p:txBody>
      </p:sp>
      <p:pic>
        <p:nvPicPr>
          <p:cNvPr id="410629" name="Picture 6"/>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200400" y="1926871"/>
            <a:ext cx="5447489" cy="4085617"/>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162302" y="1926871"/>
            <a:ext cx="5410200" cy="4057650"/>
          </a:xfrm>
          <a:prstGeom prst="rect">
            <a:avLst/>
          </a:prstGeom>
          <a:ln w="19050">
            <a:solidFill>
              <a:schemeClr val="tx1"/>
            </a:solidFill>
          </a:ln>
        </p:spPr>
      </p:pic>
      <p:sp>
        <p:nvSpPr>
          <p:cNvPr id="2" name="Footer Placeholder 1">
            <a:extLst>
              <a:ext uri="{FF2B5EF4-FFF2-40B4-BE49-F238E27FC236}">
                <a16:creationId xmlns:a16="http://schemas.microsoft.com/office/drawing/2014/main" id="{EF715DB2-D3B5-4008-B5E5-E5F916D6FE44}"/>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405227839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7348">
                                            <p:txEl>
                                              <p:pRg st="2" end="2"/>
                                            </p:txEl>
                                          </p:spTgt>
                                        </p:tgtEl>
                                        <p:attrNameLst>
                                          <p:attrName>style.visibility</p:attrName>
                                        </p:attrNameLst>
                                      </p:cBhvr>
                                      <p:to>
                                        <p:strVal val="visible"/>
                                      </p:to>
                                    </p:set>
                                    <p:animEffect transition="in" filter="blinds(horizontal)">
                                      <p:cBhvr>
                                        <p:cTn id="7" dur="500"/>
                                        <p:tgtEl>
                                          <p:spTgt spid="5734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74B6825-4D2C-4D5A-8D61-901FE9D7B7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1662" y="3060994"/>
            <a:ext cx="5062675" cy="3797006"/>
          </a:xfrm>
          <a:prstGeom prst="rect">
            <a:avLst/>
          </a:prstGeom>
        </p:spPr>
      </p:pic>
      <p:pic>
        <p:nvPicPr>
          <p:cNvPr id="412674" name="Picture 3"/>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691662" y="3063169"/>
            <a:ext cx="7347438" cy="379483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Title 9"/>
          <p:cNvSpPr txBox="1">
            <a:spLocks/>
          </p:cNvSpPr>
          <p:nvPr/>
        </p:nvSpPr>
        <p:spPr>
          <a:xfrm>
            <a:off x="1925128" y="152400"/>
            <a:ext cx="3429000" cy="838200"/>
          </a:xfrm>
          <a:prstGeom prst="rect">
            <a:avLst/>
          </a:prstGeom>
        </p:spPr>
        <p:txBody>
          <a:bodyPr/>
          <a:lstStyle/>
          <a:p>
            <a:pPr>
              <a:defRPr/>
            </a:pPr>
            <a:r>
              <a:rPr lang="en-US" sz="4000">
                <a:solidFill>
                  <a:srgbClr val="005941"/>
                </a:solidFill>
                <a:latin typeface="+mj-lt"/>
                <a:ea typeface="+mj-ea"/>
                <a:cs typeface="+mj-cs"/>
              </a:rPr>
              <a:t>Strategically…</a:t>
            </a:r>
            <a:br>
              <a:rPr lang="en-US" sz="4000">
                <a:solidFill>
                  <a:srgbClr val="005941"/>
                </a:solidFill>
                <a:latin typeface="+mj-lt"/>
                <a:ea typeface="+mj-ea"/>
                <a:cs typeface="+mj-cs"/>
              </a:rPr>
            </a:br>
            <a:r>
              <a:rPr lang="en-US" sz="3200" kern="0">
                <a:solidFill>
                  <a:srgbClr val="005941"/>
                </a:solidFill>
                <a:latin typeface="+mj-lt"/>
              </a:rPr>
              <a:t> </a:t>
            </a:r>
          </a:p>
        </p:txBody>
      </p:sp>
      <p:sp>
        <p:nvSpPr>
          <p:cNvPr id="412676" name="Rectangle 4"/>
          <p:cNvSpPr>
            <a:spLocks noChangeArrowheads="1"/>
          </p:cNvSpPr>
          <p:nvPr/>
        </p:nvSpPr>
        <p:spPr bwMode="auto">
          <a:xfrm>
            <a:off x="457200" y="990600"/>
            <a:ext cx="8429512"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ts val="0"/>
              </a:spcBef>
              <a:spcAft>
                <a:spcPts val="600"/>
              </a:spcAft>
            </a:pPr>
            <a:r>
              <a:rPr lang="en-US" altLang="en-US" sz="2800" b="0"/>
              <a:t>Legumes do well into a high carbon Cover Crop.</a:t>
            </a:r>
          </a:p>
          <a:p>
            <a:pPr marL="0" indent="0">
              <a:lnSpc>
                <a:spcPct val="90000"/>
              </a:lnSpc>
              <a:spcBef>
                <a:spcPts val="0"/>
              </a:spcBef>
              <a:spcAft>
                <a:spcPts val="600"/>
              </a:spcAft>
              <a:buNone/>
            </a:pPr>
            <a:r>
              <a:rPr lang="en-US" altLang="en-US" sz="2800" b="0"/>
              <a:t>	…Why?</a:t>
            </a:r>
          </a:p>
          <a:p>
            <a:pPr>
              <a:lnSpc>
                <a:spcPct val="90000"/>
              </a:lnSpc>
              <a:spcBef>
                <a:spcPts val="0"/>
              </a:spcBef>
            </a:pPr>
            <a:r>
              <a:rPr lang="en-US" altLang="en-US" sz="2800" b="0"/>
              <a:t>Weed Control, Late Season Water and Nutrient Cycling</a:t>
            </a:r>
          </a:p>
          <a:p>
            <a:pPr eaLnBrk="1" hangingPunct="1">
              <a:buFontTx/>
              <a:buNone/>
            </a:pPr>
            <a:endParaRPr lang="en-US" altLang="en-US" sz="2800" b="0"/>
          </a:p>
        </p:txBody>
      </p:sp>
      <p:sp>
        <p:nvSpPr>
          <p:cNvPr id="2" name="Footer Placeholder 1">
            <a:extLst>
              <a:ext uri="{FF2B5EF4-FFF2-40B4-BE49-F238E27FC236}">
                <a16:creationId xmlns:a16="http://schemas.microsoft.com/office/drawing/2014/main" id="{3068180D-AB77-4CE3-A56E-98AB0D596446}"/>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37740633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2676">
                                            <p:txEl>
                                              <p:pRg st="2" end="2"/>
                                            </p:txEl>
                                          </p:spTgt>
                                        </p:tgtEl>
                                        <p:attrNameLst>
                                          <p:attrName>style.visibility</p:attrName>
                                        </p:attrNameLst>
                                      </p:cBhvr>
                                      <p:to>
                                        <p:strVal val="visible"/>
                                      </p:to>
                                    </p:set>
                                    <p:animEffect transition="in" filter="fade">
                                      <p:cBhvr>
                                        <p:cTn id="7" dur="500"/>
                                        <p:tgtEl>
                                          <p:spTgt spid="412676">
                                            <p:txEl>
                                              <p:pRg st="2" end="2"/>
                                            </p:txEl>
                                          </p:spTgt>
                                        </p:tgtEl>
                                      </p:cBhvr>
                                    </p:animEffect>
                                  </p:childTnLst>
                                </p:cTn>
                              </p:par>
                              <p:par>
                                <p:cTn id="8" presetID="10" presetClass="exit" presetSubtype="0" fill="hold"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412674"/>
                                        </p:tgtEl>
                                        <p:attrNameLst>
                                          <p:attrName>style.visibility</p:attrName>
                                        </p:attrNameLst>
                                      </p:cBhvr>
                                      <p:to>
                                        <p:strVal val="visible"/>
                                      </p:to>
                                    </p:set>
                                    <p:animEffect transition="in" filter="fade">
                                      <p:cBhvr>
                                        <p:cTn id="13" dur="500"/>
                                        <p:tgtEl>
                                          <p:spTgt spid="412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5934" y="92210"/>
            <a:ext cx="6719801" cy="842791"/>
          </a:xfrm>
        </p:spPr>
        <p:txBody>
          <a:bodyPr>
            <a:normAutofit fontScale="90000"/>
          </a:bodyPr>
          <a:lstStyle/>
          <a:p>
            <a:r>
              <a:rPr lang="en-US"/>
              <a:t>Best Accepted New Technology</a:t>
            </a:r>
          </a:p>
        </p:txBody>
      </p:sp>
      <p:sp>
        <p:nvSpPr>
          <p:cNvPr id="5" name="Content Placeholder 4">
            <a:extLst>
              <a:ext uri="{FF2B5EF4-FFF2-40B4-BE49-F238E27FC236}">
                <a16:creationId xmlns:a16="http://schemas.microsoft.com/office/drawing/2014/main" id="{70E8F657-5112-4EFB-8914-69EDD4F5FF3B}"/>
              </a:ext>
            </a:extLst>
          </p:cNvPr>
          <p:cNvSpPr>
            <a:spLocks noGrp="1"/>
          </p:cNvSpPr>
          <p:nvPr>
            <p:ph idx="1"/>
          </p:nvPr>
        </p:nvSpPr>
        <p:spPr>
          <a:xfrm>
            <a:off x="223207" y="1205247"/>
            <a:ext cx="4348792" cy="5029807"/>
          </a:xfrm>
        </p:spPr>
        <p:txBody>
          <a:bodyPr/>
          <a:lstStyle/>
          <a:p>
            <a:pPr marL="0" indent="0">
              <a:spcAft>
                <a:spcPts val="1200"/>
              </a:spcAft>
              <a:buNone/>
            </a:pPr>
            <a:r>
              <a:rPr lang="en-US"/>
              <a:t>Conservation activities that might not be in an NRCS conservation practice standard. Examples:</a:t>
            </a:r>
          </a:p>
          <a:p>
            <a:pPr marL="742950" lvl="1" indent="-285750">
              <a:spcAft>
                <a:spcPts val="1200"/>
              </a:spcAft>
            </a:pPr>
            <a:r>
              <a:rPr lang="en-US"/>
              <a:t>Companion cropping</a:t>
            </a:r>
          </a:p>
          <a:p>
            <a:pPr marL="742950" lvl="1" indent="-285750">
              <a:spcAft>
                <a:spcPts val="1200"/>
              </a:spcAft>
            </a:pPr>
            <a:r>
              <a:rPr lang="en-US"/>
              <a:t>Traffic management</a:t>
            </a:r>
          </a:p>
          <a:p>
            <a:pPr marL="742950" lvl="1" indent="-285750">
              <a:spcAft>
                <a:spcPts val="1200"/>
              </a:spcAft>
            </a:pPr>
            <a:r>
              <a:rPr lang="en-US"/>
              <a:t>Precision application of nutrients and pesticides</a:t>
            </a:r>
          </a:p>
          <a:p>
            <a:pPr marL="742950" lvl="1" indent="-285750"/>
            <a:r>
              <a:rPr lang="en-US"/>
              <a:t>Use of floatation tires or tracks</a:t>
            </a:r>
          </a:p>
          <a:p>
            <a:pPr marL="742950" lvl="1" indent="-285750"/>
            <a:r>
              <a:rPr lang="en-US"/>
              <a:t>Bale Grazing</a:t>
            </a:r>
          </a:p>
          <a:p>
            <a:endParaRPr lang="en-US"/>
          </a:p>
        </p:txBody>
      </p:sp>
      <p:pic>
        <p:nvPicPr>
          <p:cNvPr id="6" name="Picture 5" descr="Controlled Traffic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1999" y="2057400"/>
            <a:ext cx="4438969" cy="2514600"/>
          </a:xfrm>
          <a:prstGeom prst="rect">
            <a:avLst/>
          </a:prstGeom>
          <a:ln w="19050">
            <a:solidFill>
              <a:schemeClr val="tx1"/>
            </a:solidFill>
          </a:ln>
          <a:effectLst>
            <a:outerShdw blurRad="190500" algn="tl" rotWithShape="0">
              <a:srgbClr val="000000">
                <a:alpha val="70000"/>
              </a:srgbClr>
            </a:outerShdw>
          </a:effectLst>
        </p:spPr>
      </p:pic>
      <p:sp>
        <p:nvSpPr>
          <p:cNvPr id="7" name="Footer Placeholder 6">
            <a:extLst>
              <a:ext uri="{FF2B5EF4-FFF2-40B4-BE49-F238E27FC236}">
                <a16:creationId xmlns:a16="http://schemas.microsoft.com/office/drawing/2014/main" id="{EE521509-FE49-465E-AFC9-FE4C77A737E2}"/>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6121023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6C31BF0-A99D-5CB5-36D7-61326976F12E}"/>
              </a:ext>
            </a:extLst>
          </p:cNvPr>
          <p:cNvSpPr>
            <a:spLocks noGrp="1"/>
          </p:cNvSpPr>
          <p:nvPr>
            <p:ph type="ftr" sz="quarter" idx="11"/>
          </p:nvPr>
        </p:nvSpPr>
        <p:spPr/>
        <p:txBody>
          <a:bodyPr/>
          <a:lstStyle/>
          <a:p>
            <a:r>
              <a:rPr lang="en-US"/>
              <a:t>NRCS | SHD | Strategizing &amp; Implementing a SHMS | v3.0</a:t>
            </a:r>
          </a:p>
        </p:txBody>
      </p:sp>
      <p:sp>
        <p:nvSpPr>
          <p:cNvPr id="3" name="TextBox 2">
            <a:extLst>
              <a:ext uri="{FF2B5EF4-FFF2-40B4-BE49-F238E27FC236}">
                <a16:creationId xmlns:a16="http://schemas.microsoft.com/office/drawing/2014/main" id="{A180688F-4FB7-87FF-0CC5-82E1379049A1}"/>
              </a:ext>
            </a:extLst>
          </p:cNvPr>
          <p:cNvSpPr txBox="1"/>
          <p:nvPr/>
        </p:nvSpPr>
        <p:spPr>
          <a:xfrm>
            <a:off x="1752600" y="419100"/>
            <a:ext cx="6311900" cy="923330"/>
          </a:xfrm>
          <a:prstGeom prst="rect">
            <a:avLst/>
          </a:prstGeom>
          <a:noFill/>
        </p:spPr>
        <p:txBody>
          <a:bodyPr wrap="square" rtlCol="0">
            <a:spAutoFit/>
          </a:bodyPr>
          <a:lstStyle/>
          <a:p>
            <a:r>
              <a:rPr lang="en-US" sz="5400">
                <a:solidFill>
                  <a:srgbClr val="005941"/>
                </a:solidFill>
                <a:latin typeface="+mj-lt"/>
              </a:rPr>
              <a:t>Starting the System</a:t>
            </a:r>
          </a:p>
        </p:txBody>
      </p:sp>
      <p:sp>
        <p:nvSpPr>
          <p:cNvPr id="4" name="TextBox 3">
            <a:extLst>
              <a:ext uri="{FF2B5EF4-FFF2-40B4-BE49-F238E27FC236}">
                <a16:creationId xmlns:a16="http://schemas.microsoft.com/office/drawing/2014/main" id="{46775AC6-3BA6-D104-DA6F-1564C32FA22F}"/>
              </a:ext>
            </a:extLst>
          </p:cNvPr>
          <p:cNvSpPr txBox="1"/>
          <p:nvPr/>
        </p:nvSpPr>
        <p:spPr>
          <a:xfrm>
            <a:off x="596900" y="1981200"/>
            <a:ext cx="8178800" cy="2585323"/>
          </a:xfrm>
          <a:prstGeom prst="rect">
            <a:avLst/>
          </a:prstGeom>
          <a:noFill/>
        </p:spPr>
        <p:txBody>
          <a:bodyPr wrap="square" rtlCol="0">
            <a:spAutoFit/>
          </a:bodyPr>
          <a:lstStyle/>
          <a:p>
            <a:r>
              <a:rPr lang="en-US" sz="4800">
                <a:solidFill>
                  <a:srgbClr val="00529D"/>
                </a:solidFill>
                <a:latin typeface="+mj-lt"/>
              </a:rPr>
              <a:t>Example of a Corn and Soybean System being strategically planned over 18 months</a:t>
            </a:r>
          </a:p>
          <a:p>
            <a:endParaRPr lang="en-US"/>
          </a:p>
        </p:txBody>
      </p:sp>
    </p:spTree>
    <p:extLst>
      <p:ext uri="{BB962C8B-B14F-4D97-AF65-F5344CB8AC3E}">
        <p14:creationId xmlns:p14="http://schemas.microsoft.com/office/powerpoint/2010/main" val="408632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90E1B0D-F042-2B98-633E-921916A9F6DA}"/>
              </a:ext>
            </a:extLst>
          </p:cNvPr>
          <p:cNvSpPr>
            <a:spLocks noGrp="1"/>
          </p:cNvSpPr>
          <p:nvPr>
            <p:ph type="ftr" sz="quarter" idx="11"/>
          </p:nvPr>
        </p:nvSpPr>
        <p:spPr/>
        <p:txBody>
          <a:bodyPr/>
          <a:lstStyle/>
          <a:p>
            <a:r>
              <a:rPr lang="en-US"/>
              <a:t>NRCS | SHD | Strategizing &amp; Implementing a SHMS | v3.0</a:t>
            </a:r>
          </a:p>
        </p:txBody>
      </p:sp>
      <p:sp>
        <p:nvSpPr>
          <p:cNvPr id="3" name="TextBox 2">
            <a:extLst>
              <a:ext uri="{FF2B5EF4-FFF2-40B4-BE49-F238E27FC236}">
                <a16:creationId xmlns:a16="http://schemas.microsoft.com/office/drawing/2014/main" id="{62F61A0F-AFBC-ABDC-36F4-D2837116C299}"/>
              </a:ext>
            </a:extLst>
          </p:cNvPr>
          <p:cNvSpPr txBox="1"/>
          <p:nvPr/>
        </p:nvSpPr>
        <p:spPr>
          <a:xfrm>
            <a:off x="1778000" y="723900"/>
            <a:ext cx="5588000" cy="646331"/>
          </a:xfrm>
          <a:prstGeom prst="rect">
            <a:avLst/>
          </a:prstGeom>
          <a:noFill/>
        </p:spPr>
        <p:txBody>
          <a:bodyPr wrap="square" rtlCol="0">
            <a:spAutoFit/>
          </a:bodyPr>
          <a:lstStyle/>
          <a:p>
            <a:r>
              <a:rPr lang="en-US" sz="3600">
                <a:solidFill>
                  <a:srgbClr val="005941"/>
                </a:solidFill>
              </a:rPr>
              <a:t>Starting the System</a:t>
            </a:r>
          </a:p>
        </p:txBody>
      </p:sp>
      <p:sp>
        <p:nvSpPr>
          <p:cNvPr id="4" name="TextBox 3">
            <a:extLst>
              <a:ext uri="{FF2B5EF4-FFF2-40B4-BE49-F238E27FC236}">
                <a16:creationId xmlns:a16="http://schemas.microsoft.com/office/drawing/2014/main" id="{8190A905-A695-984C-C41A-59CD9D0392AB}"/>
              </a:ext>
            </a:extLst>
          </p:cNvPr>
          <p:cNvSpPr txBox="1"/>
          <p:nvPr/>
        </p:nvSpPr>
        <p:spPr>
          <a:xfrm>
            <a:off x="2159000" y="2273300"/>
            <a:ext cx="4927600" cy="646331"/>
          </a:xfrm>
          <a:prstGeom prst="rect">
            <a:avLst/>
          </a:prstGeom>
          <a:noFill/>
        </p:spPr>
        <p:txBody>
          <a:bodyPr wrap="square" rtlCol="0">
            <a:spAutoFit/>
          </a:bodyPr>
          <a:lstStyle/>
          <a:p>
            <a:r>
              <a:rPr lang="en-US"/>
              <a:t>Here you can work in a group to develop a strategy see notes below</a:t>
            </a:r>
          </a:p>
        </p:txBody>
      </p:sp>
    </p:spTree>
    <p:extLst>
      <p:ext uri="{BB962C8B-B14F-4D97-AF65-F5344CB8AC3E}">
        <p14:creationId xmlns:p14="http://schemas.microsoft.com/office/powerpoint/2010/main" val="42474355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8818" name="Picture 3" descr="Organic Soybean into RyeKBS06.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981200"/>
            <a:ext cx="5562600" cy="417195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Title 9"/>
          <p:cNvSpPr txBox="1">
            <a:spLocks/>
          </p:cNvSpPr>
          <p:nvPr/>
        </p:nvSpPr>
        <p:spPr>
          <a:xfrm>
            <a:off x="1616015" y="173832"/>
            <a:ext cx="8229600" cy="1230312"/>
          </a:xfrm>
          <a:prstGeom prst="rect">
            <a:avLst/>
          </a:prstGeom>
        </p:spPr>
        <p:txBody>
          <a:bodyPr/>
          <a:lstStyle/>
          <a:p>
            <a:pPr>
              <a:lnSpc>
                <a:spcPct val="85000"/>
              </a:lnSpc>
              <a:spcBef>
                <a:spcPct val="0"/>
              </a:spcBef>
              <a:defRPr/>
            </a:pPr>
            <a:r>
              <a:rPr lang="en-US" sz="4000">
                <a:solidFill>
                  <a:srgbClr val="005941"/>
                </a:solidFill>
                <a:latin typeface="+mj-lt"/>
                <a:ea typeface="+mj-ea"/>
                <a:cs typeface="+mj-cs"/>
              </a:rPr>
              <a:t>Strategically…Planning the System Using the Step-by-Step Approach</a:t>
            </a:r>
          </a:p>
        </p:txBody>
      </p:sp>
      <p:sp>
        <p:nvSpPr>
          <p:cNvPr id="57348" name="Rectangle 4"/>
          <p:cNvSpPr>
            <a:spLocks noChangeArrowheads="1"/>
          </p:cNvSpPr>
          <p:nvPr/>
        </p:nvSpPr>
        <p:spPr bwMode="auto">
          <a:xfrm>
            <a:off x="228600" y="2057400"/>
            <a:ext cx="3352800" cy="3733800"/>
          </a:xfrm>
          <a:prstGeom prst="rect">
            <a:avLst/>
          </a:prstGeom>
          <a:noFill/>
          <a:ln w="9525">
            <a:noFill/>
            <a:miter lim="800000"/>
            <a:headEnd/>
            <a:tailEnd/>
          </a:ln>
        </p:spPr>
        <p:txBody>
          <a:bodyPr lIns="91440" tIns="45720" rIns="91440" bIns="45720" anchor="t"/>
          <a:lstStyle/>
          <a:p>
            <a:pPr marL="514350" indent="-342900" eaLnBrk="1" hangingPunct="1">
              <a:spcBef>
                <a:spcPct val="20000"/>
              </a:spcBef>
              <a:buFontTx/>
              <a:buAutoNum type="arabicPeriod"/>
              <a:defRPr/>
            </a:pPr>
            <a:r>
              <a:rPr lang="en-US" sz="2800">
                <a:latin typeface="Calibri Light"/>
                <a:ea typeface="Calibri Light"/>
                <a:cs typeface="Calibri Light"/>
              </a:rPr>
              <a:t>Drill or Aerial Seed Cereal Rye or Annual Ryegrass into Corn Stalks</a:t>
            </a:r>
          </a:p>
          <a:p>
            <a:pPr marL="342900" indent="-342900" eaLnBrk="1" hangingPunct="1">
              <a:spcBef>
                <a:spcPct val="20000"/>
              </a:spcBef>
              <a:defRPr/>
            </a:pPr>
            <a:endParaRPr lang="en-US" sz="2800" b="0">
              <a:latin typeface="Calibri Light"/>
              <a:ea typeface="Calibri Light"/>
              <a:cs typeface="Calibri Light"/>
            </a:endParaRPr>
          </a:p>
        </p:txBody>
      </p:sp>
      <p:sp>
        <p:nvSpPr>
          <p:cNvPr id="2" name="Footer Placeholder 1">
            <a:extLst>
              <a:ext uri="{FF2B5EF4-FFF2-40B4-BE49-F238E27FC236}">
                <a16:creationId xmlns:a16="http://schemas.microsoft.com/office/drawing/2014/main" id="{1BA3D2AE-C81E-4D6B-A2D6-0C19C4C760BD}"/>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1113582866"/>
      </p:ext>
    </p:extLst>
  </p:cSld>
  <p:clrMapOvr>
    <a:masterClrMapping/>
  </p:clrMapOvr>
  <p:transition/>
  <p:extLst>
    <p:ext uri="{6950BFC3-D8DA-4A85-94F7-54DA5524770B}">
      <p188:commentRel xmlns:p188="http://schemas.microsoft.com/office/powerpoint/2018/8/main" r:id="rId3"/>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9"/>
          <p:cNvSpPr txBox="1">
            <a:spLocks/>
          </p:cNvSpPr>
          <p:nvPr/>
        </p:nvSpPr>
        <p:spPr>
          <a:xfrm>
            <a:off x="1630393" y="152400"/>
            <a:ext cx="8031192" cy="1143000"/>
          </a:xfrm>
          <a:prstGeom prst="rect">
            <a:avLst/>
          </a:prstGeom>
        </p:spPr>
        <p:txBody>
          <a:bodyPr/>
          <a:lstStyle/>
          <a:p>
            <a:pPr>
              <a:lnSpc>
                <a:spcPct val="85000"/>
              </a:lnSpc>
              <a:spcBef>
                <a:spcPct val="0"/>
              </a:spcBef>
              <a:defRPr/>
            </a:pPr>
            <a:r>
              <a:rPr lang="en-US" sz="4000">
                <a:solidFill>
                  <a:srgbClr val="005941"/>
                </a:solidFill>
                <a:latin typeface="+mj-lt"/>
                <a:ea typeface="+mj-ea"/>
                <a:cs typeface="+mj-cs"/>
              </a:rPr>
              <a:t>Strategically…Planning the System</a:t>
            </a:r>
          </a:p>
        </p:txBody>
      </p:sp>
      <p:sp>
        <p:nvSpPr>
          <p:cNvPr id="57348" name="Rectangle 4"/>
          <p:cNvSpPr>
            <a:spLocks noChangeArrowheads="1"/>
          </p:cNvSpPr>
          <p:nvPr/>
        </p:nvSpPr>
        <p:spPr bwMode="auto">
          <a:xfrm>
            <a:off x="381000" y="1676400"/>
            <a:ext cx="3962400" cy="1371600"/>
          </a:xfrm>
          <a:prstGeom prst="rect">
            <a:avLst/>
          </a:prstGeom>
          <a:noFill/>
          <a:ln w="9525">
            <a:noFill/>
            <a:miter lim="800000"/>
            <a:headEnd/>
            <a:tailEnd/>
          </a:ln>
        </p:spPr>
        <p:txBody>
          <a:bodyPr lIns="91440" tIns="45720" rIns="91440" bIns="45720" anchor="t"/>
          <a:lstStyle/>
          <a:p>
            <a:pPr marL="344170" indent="-344170" eaLnBrk="1" hangingPunct="1">
              <a:spcBef>
                <a:spcPct val="20000"/>
              </a:spcBef>
              <a:defRPr/>
            </a:pPr>
            <a:r>
              <a:rPr lang="en-US" sz="2800">
                <a:latin typeface="Calibri Light"/>
                <a:ea typeface="Calibri Light"/>
                <a:cs typeface="Arial"/>
              </a:rPr>
              <a:t>2. Terminate the     Cereal Rye at 12”…</a:t>
            </a:r>
          </a:p>
          <a:p>
            <a:pPr eaLnBrk="1" hangingPunct="1">
              <a:spcBef>
                <a:spcPct val="20000"/>
              </a:spcBef>
              <a:defRPr/>
            </a:pPr>
            <a:r>
              <a:rPr lang="en-US" sz="2800" b="0">
                <a:solidFill>
                  <a:srgbClr val="FFFFFF"/>
                </a:solidFill>
                <a:latin typeface="Arial"/>
                <a:cs typeface="Arial"/>
              </a:rPr>
              <a:t>Or…</a:t>
            </a:r>
            <a:endParaRPr lang="en-US" sz="2800" b="0">
              <a:solidFill>
                <a:srgbClr val="BBE0E3"/>
              </a:solidFill>
              <a:latin typeface="Arial"/>
              <a:cs typeface="Arial"/>
            </a:endParaRPr>
          </a:p>
        </p:txBody>
      </p:sp>
      <p:pic>
        <p:nvPicPr>
          <p:cNvPr id="420868" name="Picture 6"/>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bwMode="auto">
          <a:xfrm>
            <a:off x="0" y="2905328"/>
            <a:ext cx="5270229" cy="395267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rot="5400000">
            <a:off x="4076700" y="1790700"/>
            <a:ext cx="5562600" cy="4572000"/>
          </a:xfrm>
          <a:prstGeom prst="rect">
            <a:avLst/>
          </a:prstGeom>
          <a:ln w="19050">
            <a:solidFill>
              <a:schemeClr val="tx1"/>
            </a:solidFill>
          </a:ln>
        </p:spPr>
      </p:pic>
      <p:sp>
        <p:nvSpPr>
          <p:cNvPr id="2" name="Footer Placeholder 1">
            <a:extLst>
              <a:ext uri="{FF2B5EF4-FFF2-40B4-BE49-F238E27FC236}">
                <a16:creationId xmlns:a16="http://schemas.microsoft.com/office/drawing/2014/main" id="{158B3500-3AC6-4D8F-B05C-AE057EC332D2}"/>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1214638977"/>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9"/>
          <p:cNvSpPr txBox="1">
            <a:spLocks/>
          </p:cNvSpPr>
          <p:nvPr/>
        </p:nvSpPr>
        <p:spPr>
          <a:xfrm>
            <a:off x="1663647" y="294821"/>
            <a:ext cx="7480353" cy="1143000"/>
          </a:xfrm>
          <a:prstGeom prst="rect">
            <a:avLst/>
          </a:prstGeom>
        </p:spPr>
        <p:txBody>
          <a:bodyPr/>
          <a:lstStyle/>
          <a:p>
            <a:pPr>
              <a:lnSpc>
                <a:spcPct val="85000"/>
              </a:lnSpc>
              <a:spcBef>
                <a:spcPct val="0"/>
              </a:spcBef>
              <a:defRPr/>
            </a:pPr>
            <a:r>
              <a:rPr lang="en-US" sz="4000">
                <a:solidFill>
                  <a:srgbClr val="005941"/>
                </a:solidFill>
                <a:latin typeface="+mj-lt"/>
                <a:ea typeface="+mj-ea"/>
                <a:cs typeface="+mj-cs"/>
              </a:rPr>
              <a:t>Strategically…Planning the system</a:t>
            </a:r>
          </a:p>
        </p:txBody>
      </p:sp>
      <p:sp>
        <p:nvSpPr>
          <p:cNvPr id="57348" name="Rectangle 4"/>
          <p:cNvSpPr>
            <a:spLocks noChangeArrowheads="1"/>
          </p:cNvSpPr>
          <p:nvPr/>
        </p:nvSpPr>
        <p:spPr bwMode="auto">
          <a:xfrm>
            <a:off x="36286" y="1437821"/>
            <a:ext cx="4013200" cy="2781300"/>
          </a:xfrm>
          <a:prstGeom prst="rect">
            <a:avLst/>
          </a:prstGeom>
          <a:noFill/>
          <a:ln w="9525">
            <a:noFill/>
            <a:miter lim="800000"/>
            <a:headEnd/>
            <a:tailEnd/>
          </a:ln>
        </p:spPr>
        <p:txBody>
          <a:bodyPr lIns="91440" tIns="45720" rIns="91440" bIns="45720" anchor="t"/>
          <a:lstStyle/>
          <a:p>
            <a:pPr marL="928370" lvl="1" indent="-471170" eaLnBrk="1" hangingPunct="1">
              <a:lnSpc>
                <a:spcPct val="114000"/>
              </a:lnSpc>
              <a:spcBef>
                <a:spcPct val="20000"/>
              </a:spcBef>
              <a:defRPr/>
            </a:pPr>
            <a:r>
              <a:rPr lang="en-US" sz="2800">
                <a:latin typeface="Calibri Light"/>
                <a:ea typeface="Calibri Light"/>
                <a:cs typeface="Arial"/>
              </a:rPr>
              <a:t>3.</a:t>
            </a:r>
            <a:r>
              <a:rPr lang="en-US" sz="2800" b="1">
                <a:latin typeface="Calibri Light"/>
                <a:ea typeface="Calibri Light"/>
                <a:cs typeface="Calibri Light"/>
              </a:rPr>
              <a:t>  Plant a short season Soybean into the Rye (preferably early in the season)</a:t>
            </a:r>
          </a:p>
        </p:txBody>
      </p:sp>
      <p:pic>
        <p:nvPicPr>
          <p:cNvPr id="420868" name="Picture 6"/>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0" b="100000" l="0" r="96409">
                        <a14:backgroundMark x1="99374" y1="94609" x2="97912" y2="97563"/>
                      </a14:backgroundRemoval>
                    </a14:imgEffect>
                  </a14:imgLayer>
                </a14:imgProps>
              </a:ext>
              <a:ext uri="{28A0092B-C50C-407E-A947-70E740481C1C}">
                <a14:useLocalDpi xmlns:a14="http://schemas.microsoft.com/office/drawing/2010/main" val="0"/>
              </a:ext>
            </a:extLst>
          </a:blip>
          <a:srcRect/>
          <a:stretch/>
        </p:blipFill>
        <p:spPr bwMode="auto">
          <a:xfrm>
            <a:off x="3886200" y="1752600"/>
            <a:ext cx="52578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215900" y="3429000"/>
            <a:ext cx="8712200" cy="3124200"/>
          </a:xfrm>
          <a:prstGeom prst="rect">
            <a:avLst/>
          </a:prstGeom>
        </p:spPr>
      </p:pic>
      <p:sp>
        <p:nvSpPr>
          <p:cNvPr id="3" name="Footer Placeholder 2">
            <a:extLst>
              <a:ext uri="{FF2B5EF4-FFF2-40B4-BE49-F238E27FC236}">
                <a16:creationId xmlns:a16="http://schemas.microsoft.com/office/drawing/2014/main" id="{12361CA7-2F8B-4F5F-8399-6FCF86CB8D01}"/>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707700471"/>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0134600" y="2152690"/>
            <a:ext cx="5763705" cy="4178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9"/>
          <p:cNvSpPr txBox="1">
            <a:spLocks/>
          </p:cNvSpPr>
          <p:nvPr/>
        </p:nvSpPr>
        <p:spPr>
          <a:xfrm>
            <a:off x="1777041" y="259549"/>
            <a:ext cx="8229600" cy="1143000"/>
          </a:xfrm>
          <a:prstGeom prst="rect">
            <a:avLst/>
          </a:prstGeom>
        </p:spPr>
        <p:txBody>
          <a:bodyPr/>
          <a:lstStyle/>
          <a:p>
            <a:pPr>
              <a:lnSpc>
                <a:spcPct val="85000"/>
              </a:lnSpc>
              <a:spcBef>
                <a:spcPct val="0"/>
              </a:spcBef>
              <a:defRPr/>
            </a:pPr>
            <a:r>
              <a:rPr lang="en-US" sz="4000">
                <a:solidFill>
                  <a:srgbClr val="005941"/>
                </a:solidFill>
                <a:latin typeface="+mj-lt"/>
                <a:ea typeface="+mj-ea"/>
                <a:cs typeface="+mj-cs"/>
              </a:rPr>
              <a:t>Strategically…Planning the system</a:t>
            </a:r>
          </a:p>
        </p:txBody>
      </p:sp>
      <p:sp>
        <p:nvSpPr>
          <p:cNvPr id="422915" name="Rectangle 4"/>
          <p:cNvSpPr>
            <a:spLocks noChangeArrowheads="1"/>
          </p:cNvSpPr>
          <p:nvPr/>
        </p:nvSpPr>
        <p:spPr bwMode="auto">
          <a:xfrm>
            <a:off x="317491" y="1981200"/>
            <a:ext cx="26670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14000"/>
              </a:lnSpc>
              <a:buFontTx/>
              <a:buNone/>
            </a:pPr>
            <a:r>
              <a:rPr lang="en-US" altLang="en-US" sz="2800">
                <a:latin typeface="Calibri Light"/>
                <a:ea typeface="Calibri Light"/>
                <a:cs typeface="Arial"/>
              </a:rPr>
              <a:t>4</a:t>
            </a:r>
            <a:r>
              <a:rPr lang="en-US" altLang="en-US" sz="2800" b="1">
                <a:latin typeface="Calibri Light"/>
                <a:ea typeface="Calibri Light"/>
                <a:cs typeface="Arial"/>
              </a:rPr>
              <a:t>. Plant a low C:N mix into or after Soybean</a:t>
            </a:r>
          </a:p>
        </p:txBody>
      </p:sp>
      <p:pic>
        <p:nvPicPr>
          <p:cNvPr id="2" name="Picture 1"/>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872089" y="1235055"/>
            <a:ext cx="5139320" cy="3854490"/>
          </a:xfrm>
          <a:prstGeom prst="rect">
            <a:avLst/>
          </a:prstGeom>
        </p:spPr>
      </p:pic>
      <p:sp>
        <p:nvSpPr>
          <p:cNvPr id="3" name="Footer Placeholder 2">
            <a:extLst>
              <a:ext uri="{FF2B5EF4-FFF2-40B4-BE49-F238E27FC236}">
                <a16:creationId xmlns:a16="http://schemas.microsoft.com/office/drawing/2014/main" id="{1C0723A0-E63D-436D-9B34-02D292D885C4}"/>
              </a:ext>
            </a:extLst>
          </p:cNvPr>
          <p:cNvSpPr>
            <a:spLocks noGrp="1"/>
          </p:cNvSpPr>
          <p:nvPr>
            <p:ph type="ftr" sz="quarter" idx="11"/>
          </p:nvPr>
        </p:nvSpPr>
        <p:spPr/>
        <p:txBody>
          <a:bodyPr/>
          <a:lstStyle/>
          <a:p>
            <a:r>
              <a:rPr lang="en-US"/>
              <a:t>NRCS | SHD | Strategizing &amp; Implementing a SHMS | v3.0</a:t>
            </a:r>
          </a:p>
        </p:txBody>
      </p:sp>
      <p:sp>
        <p:nvSpPr>
          <p:cNvPr id="6" name="TextBox 5">
            <a:extLst>
              <a:ext uri="{FF2B5EF4-FFF2-40B4-BE49-F238E27FC236}">
                <a16:creationId xmlns:a16="http://schemas.microsoft.com/office/drawing/2014/main" id="{A69C1F50-4709-832A-D600-9EE0B88E5776}"/>
              </a:ext>
            </a:extLst>
          </p:cNvPr>
          <p:cNvSpPr txBox="1"/>
          <p:nvPr/>
        </p:nvSpPr>
        <p:spPr>
          <a:xfrm>
            <a:off x="660400" y="5295900"/>
            <a:ext cx="1930400" cy="369332"/>
          </a:xfrm>
          <a:prstGeom prst="rect">
            <a:avLst/>
          </a:prstGeom>
          <a:noFill/>
        </p:spPr>
        <p:txBody>
          <a:bodyPr wrap="square" rtlCol="0">
            <a:spAutoFit/>
          </a:bodyPr>
          <a:lstStyle/>
          <a:p>
            <a:endParaRPr lang="en-US"/>
          </a:p>
        </p:txBody>
      </p:sp>
      <p:pic>
        <p:nvPicPr>
          <p:cNvPr id="8" name="Picture 7" descr="A close-up of a field of clover&#10;&#10;Description automatically generated">
            <a:extLst>
              <a:ext uri="{FF2B5EF4-FFF2-40B4-BE49-F238E27FC236}">
                <a16:creationId xmlns:a16="http://schemas.microsoft.com/office/drawing/2014/main" id="{188F5BA0-F402-9295-D85F-5C54885C07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5450" y="1789400"/>
            <a:ext cx="5118150" cy="3829665"/>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A field of green plants&#10;&#10;Description automatically generated">
            <a:extLst>
              <a:ext uri="{FF2B5EF4-FFF2-40B4-BE49-F238E27FC236}">
                <a16:creationId xmlns:a16="http://schemas.microsoft.com/office/drawing/2014/main" id="{FE6B4577-66C1-7E97-4025-4C27A813AC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65450" y="1767751"/>
            <a:ext cx="5163948" cy="3872961"/>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489500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9"/>
          <p:cNvSpPr txBox="1">
            <a:spLocks/>
          </p:cNvSpPr>
          <p:nvPr/>
        </p:nvSpPr>
        <p:spPr>
          <a:xfrm>
            <a:off x="1065319" y="163578"/>
            <a:ext cx="7315200" cy="1016000"/>
          </a:xfrm>
          <a:prstGeom prst="rect">
            <a:avLst/>
          </a:prstGeom>
        </p:spPr>
        <p:txBody>
          <a:bodyPr lIns="91440" tIns="45720" rIns="91440" bIns="45720" anchor="t"/>
          <a:lstStyle/>
          <a:p>
            <a:pPr algn="ctr">
              <a:defRPr/>
            </a:pPr>
            <a:r>
              <a:rPr lang="en-US" sz="2800" kern="0">
                <a:solidFill>
                  <a:srgbClr val="005941"/>
                </a:solidFill>
                <a:latin typeface="Calibri Light"/>
                <a:ea typeface="Calibri Light"/>
                <a:cs typeface="Calibri Light"/>
              </a:rPr>
              <a:t>Strategically… Planning the system</a:t>
            </a:r>
            <a:endParaRPr lang="en-US" sz="2800" kern="0">
              <a:solidFill>
                <a:srgbClr val="005941"/>
              </a:solidFill>
              <a:latin typeface="Calibri Light"/>
              <a:ea typeface="Calibri Light"/>
              <a:cs typeface="Arial"/>
            </a:endParaRPr>
          </a:p>
        </p:txBody>
      </p:sp>
      <p:sp>
        <p:nvSpPr>
          <p:cNvPr id="273411" name="Rectangle 4"/>
          <p:cNvSpPr>
            <a:spLocks noChangeArrowheads="1"/>
          </p:cNvSpPr>
          <p:nvPr/>
        </p:nvSpPr>
        <p:spPr bwMode="auto">
          <a:xfrm>
            <a:off x="816746" y="1169437"/>
            <a:ext cx="8102600" cy="415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altLang="en-US" sz="2450">
                <a:solidFill>
                  <a:prstClr val="black"/>
                </a:solidFill>
                <a:latin typeface="Arial"/>
                <a:cs typeface="Arial"/>
              </a:rPr>
              <a:t>	</a:t>
            </a:r>
            <a:r>
              <a:rPr lang="en-US" altLang="en-US" sz="2800" b="1">
                <a:latin typeface="Calibri Light"/>
                <a:ea typeface="Calibri Light"/>
                <a:cs typeface="Calibri Light"/>
              </a:rPr>
              <a:t>18 months into the system we have had:</a:t>
            </a:r>
          </a:p>
          <a:p>
            <a:pPr>
              <a:buNone/>
            </a:pPr>
            <a:r>
              <a:rPr lang="en-US" altLang="en-US" sz="2450">
                <a:latin typeface="Calibri Light"/>
                <a:ea typeface="Calibri Light"/>
                <a:cs typeface="Calibri Light"/>
              </a:rPr>
              <a:t>	</a:t>
            </a:r>
            <a:r>
              <a:rPr lang="en-US" altLang="en-US" sz="2400">
                <a:latin typeface="Calibri Light"/>
                <a:ea typeface="Calibri Light"/>
                <a:cs typeface="Calibri Light"/>
              </a:rPr>
              <a:t> Three no-till plantings (Minimized Disturbance)</a:t>
            </a:r>
          </a:p>
          <a:p>
            <a:pPr>
              <a:buNone/>
            </a:pPr>
            <a:r>
              <a:rPr lang="en-US" altLang="en-US" sz="2400">
                <a:latin typeface="Calibri Light"/>
                <a:ea typeface="Calibri Light"/>
                <a:cs typeface="Calibri Light"/>
              </a:rPr>
              <a:t>     Year-round ground cover (Maximized Ground Cover)</a:t>
            </a:r>
          </a:p>
          <a:p>
            <a:pPr>
              <a:buNone/>
            </a:pPr>
            <a:r>
              <a:rPr lang="en-US" altLang="en-US" sz="2400">
                <a:latin typeface="Calibri Light"/>
                <a:ea typeface="Calibri Light"/>
                <a:cs typeface="Calibri Light"/>
              </a:rPr>
              <a:t>		Added diversity that was lacking (Maximized Diversity)</a:t>
            </a:r>
          </a:p>
          <a:p>
            <a:pPr>
              <a:buNone/>
            </a:pPr>
            <a:r>
              <a:rPr lang="en-US" altLang="en-US" sz="2400">
                <a:latin typeface="Calibri Light"/>
                <a:ea typeface="Calibri Light"/>
                <a:cs typeface="Calibri Light"/>
              </a:rPr>
              <a:t>		Two winters of a living root (Maximized Living Roots)</a:t>
            </a:r>
          </a:p>
          <a:p>
            <a:pPr>
              <a:buNone/>
            </a:pPr>
            <a:r>
              <a:rPr lang="en-US" altLang="en-US" sz="2450">
                <a:latin typeface="Calibri Light"/>
                <a:ea typeface="Calibri Light"/>
                <a:cs typeface="Calibri Light"/>
              </a:rPr>
              <a:t>	</a:t>
            </a:r>
            <a:endParaRPr lang="en-US" altLang="en-US" sz="2450">
              <a:solidFill>
                <a:srgbClr val="BBE0E3"/>
              </a:solidFill>
              <a:latin typeface="Calibri Light"/>
              <a:ea typeface="Calibri Light"/>
              <a:cs typeface="Calibri Light"/>
            </a:endParaRPr>
          </a:p>
        </p:txBody>
      </p:sp>
      <p:pic>
        <p:nvPicPr>
          <p:cNvPr id="6" name="Picture 2" descr="C:\Users\Owner\Desktop\AIM\Water\P101001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9189" y="3797963"/>
            <a:ext cx="5527461" cy="306003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ED680AD2-5EEB-7D26-7989-7F254234067F}"/>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427471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34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34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34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34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9"/>
          <p:cNvSpPr txBox="1">
            <a:spLocks/>
          </p:cNvSpPr>
          <p:nvPr/>
        </p:nvSpPr>
        <p:spPr>
          <a:xfrm>
            <a:off x="1676400" y="251167"/>
            <a:ext cx="8229600" cy="792162"/>
          </a:xfrm>
          <a:prstGeom prst="rect">
            <a:avLst/>
          </a:prstGeom>
        </p:spPr>
        <p:txBody>
          <a:bodyPr/>
          <a:lstStyle/>
          <a:p>
            <a:pPr>
              <a:lnSpc>
                <a:spcPct val="85000"/>
              </a:lnSpc>
              <a:spcBef>
                <a:spcPct val="0"/>
              </a:spcBef>
              <a:defRPr/>
            </a:pPr>
            <a:r>
              <a:rPr lang="en-US" sz="4000">
                <a:solidFill>
                  <a:srgbClr val="005941"/>
                </a:solidFill>
                <a:latin typeface="+mj-lt"/>
                <a:ea typeface="+mj-ea"/>
                <a:cs typeface="+mj-cs"/>
              </a:rPr>
              <a:t>Strategically…Planning the system</a:t>
            </a:r>
          </a:p>
        </p:txBody>
      </p:sp>
      <p:sp>
        <p:nvSpPr>
          <p:cNvPr id="57348" name="Rectangle 4"/>
          <p:cNvSpPr>
            <a:spLocks noChangeArrowheads="1"/>
          </p:cNvSpPr>
          <p:nvPr/>
        </p:nvSpPr>
        <p:spPr bwMode="auto">
          <a:xfrm>
            <a:off x="457200" y="1351497"/>
            <a:ext cx="3962400" cy="1676400"/>
          </a:xfrm>
          <a:prstGeom prst="rect">
            <a:avLst/>
          </a:prstGeom>
          <a:noFill/>
          <a:ln w="9525">
            <a:noFill/>
            <a:miter lim="800000"/>
            <a:headEnd/>
            <a:tailEnd/>
          </a:ln>
        </p:spPr>
        <p:txBody>
          <a:bodyPr lIns="91440" tIns="45720" rIns="91440" bIns="45720" anchor="t"/>
          <a:lstStyle/>
          <a:p>
            <a:pPr marL="342900" indent="-342900" eaLnBrk="1" hangingPunct="1">
              <a:lnSpc>
                <a:spcPct val="114000"/>
              </a:lnSpc>
              <a:spcBef>
                <a:spcPct val="20000"/>
              </a:spcBef>
              <a:defRPr/>
            </a:pPr>
            <a:r>
              <a:rPr lang="en-US" sz="2800" b="1"/>
              <a:t>5.</a:t>
            </a:r>
            <a:r>
              <a:rPr lang="en-US" sz="2800">
                <a:latin typeface="Calibri Light"/>
                <a:ea typeface="Calibri Light"/>
                <a:cs typeface="Calibri Light"/>
              </a:rPr>
              <a:t> </a:t>
            </a:r>
            <a:r>
              <a:rPr lang="en-US" sz="2800">
                <a:latin typeface="Calibri Light"/>
                <a:ea typeface="Calibri Light"/>
                <a:cs typeface="Arial"/>
              </a:rPr>
              <a:t>NT Corn into a: Biologically active high functioning soil</a:t>
            </a:r>
          </a:p>
        </p:txBody>
      </p:sp>
      <p:pic>
        <p:nvPicPr>
          <p:cNvPr id="3" name="Picture 2"/>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828800" y="3027897"/>
            <a:ext cx="5181600" cy="3815589"/>
          </a:xfrm>
          <a:prstGeom prst="rect">
            <a:avLst/>
          </a:prstGeom>
          <a:ln w="19050">
            <a:solidFill>
              <a:schemeClr val="tx1"/>
            </a:solidFill>
          </a:ln>
        </p:spPr>
      </p:pic>
      <p:pic>
        <p:nvPicPr>
          <p:cNvPr id="424962" name="Picture 5"/>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140200" y="1507265"/>
            <a:ext cx="4876800" cy="36576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4581F376-C0E4-483E-A2F1-A8B9C2A6BF71}"/>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10082872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6492227-2F7E-8808-527E-BC33A893F93A}"/>
              </a:ext>
            </a:extLst>
          </p:cNvPr>
          <p:cNvSpPr>
            <a:spLocks noGrp="1"/>
          </p:cNvSpPr>
          <p:nvPr>
            <p:ph type="ftr" sz="quarter" idx="11"/>
          </p:nvPr>
        </p:nvSpPr>
        <p:spPr/>
        <p:txBody>
          <a:bodyPr/>
          <a:lstStyle/>
          <a:p>
            <a:r>
              <a:rPr lang="en-US"/>
              <a:t>NRCS | SHD | Strategizing &amp; Implementing a SHMS | v3.0</a:t>
            </a:r>
          </a:p>
        </p:txBody>
      </p:sp>
      <p:sp>
        <p:nvSpPr>
          <p:cNvPr id="3" name="TextBox 2">
            <a:extLst>
              <a:ext uri="{FF2B5EF4-FFF2-40B4-BE49-F238E27FC236}">
                <a16:creationId xmlns:a16="http://schemas.microsoft.com/office/drawing/2014/main" id="{3894281D-171C-9DF1-C853-09A6E5E8B947}"/>
              </a:ext>
            </a:extLst>
          </p:cNvPr>
          <p:cNvSpPr txBox="1"/>
          <p:nvPr/>
        </p:nvSpPr>
        <p:spPr>
          <a:xfrm>
            <a:off x="1625600" y="1435100"/>
            <a:ext cx="6223000" cy="1754326"/>
          </a:xfrm>
          <a:prstGeom prst="rect">
            <a:avLst/>
          </a:prstGeom>
          <a:noFill/>
        </p:spPr>
        <p:txBody>
          <a:bodyPr wrap="square" rtlCol="0">
            <a:spAutoFit/>
          </a:bodyPr>
          <a:lstStyle/>
          <a:p>
            <a:r>
              <a:rPr lang="en-US" sz="5400">
                <a:solidFill>
                  <a:srgbClr val="005941"/>
                </a:solidFill>
                <a:latin typeface="+mj-lt"/>
              </a:rPr>
              <a:t>Options for Higher Level Management</a:t>
            </a:r>
          </a:p>
        </p:txBody>
      </p:sp>
    </p:spTree>
    <p:extLst>
      <p:ext uri="{BB962C8B-B14F-4D97-AF65-F5344CB8AC3E}">
        <p14:creationId xmlns:p14="http://schemas.microsoft.com/office/powerpoint/2010/main" val="22067926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9"/>
          <p:cNvSpPr txBox="1">
            <a:spLocks/>
          </p:cNvSpPr>
          <p:nvPr/>
        </p:nvSpPr>
        <p:spPr>
          <a:xfrm>
            <a:off x="1413083" y="503224"/>
            <a:ext cx="7315200" cy="915267"/>
          </a:xfrm>
          <a:prstGeom prst="rect">
            <a:avLst/>
          </a:prstGeom>
        </p:spPr>
        <p:txBody>
          <a:bodyPr lIns="91440" tIns="45720" rIns="91440" bIns="45720" anchor="t"/>
          <a:lstStyle/>
          <a:p>
            <a:pPr>
              <a:lnSpc>
                <a:spcPct val="85000"/>
              </a:lnSpc>
              <a:defRPr/>
            </a:pPr>
            <a:r>
              <a:rPr lang="en-US" sz="3550">
                <a:solidFill>
                  <a:srgbClr val="005941"/>
                </a:solidFill>
                <a:latin typeface="Calibri" panose="020F0502020204030204"/>
              </a:rPr>
              <a:t>Strategically…Planning the system… </a:t>
            </a:r>
            <a:r>
              <a:rPr lang="en-US" sz="3550" u="sng">
                <a:solidFill>
                  <a:srgbClr val="005941"/>
                </a:solidFill>
                <a:latin typeface="Calibri" panose="020F0502020204030204"/>
              </a:rPr>
              <a:t>for a higher level</a:t>
            </a:r>
            <a:r>
              <a:rPr lang="en-US" sz="3550">
                <a:solidFill>
                  <a:srgbClr val="005941"/>
                </a:solidFill>
                <a:latin typeface="Calibri" panose="020F0502020204030204"/>
              </a:rPr>
              <a:t>?</a:t>
            </a:r>
            <a:endParaRPr lang="en-US" sz="3550">
              <a:solidFill>
                <a:srgbClr val="005941"/>
              </a:solidFill>
              <a:latin typeface="Calibri" panose="020F0502020204030204"/>
              <a:ea typeface="Calibri"/>
              <a:cs typeface="Calibri"/>
            </a:endParaRPr>
          </a:p>
        </p:txBody>
      </p:sp>
      <p:sp>
        <p:nvSpPr>
          <p:cNvPr id="57348" name="Rectangle 4"/>
          <p:cNvSpPr>
            <a:spLocks noChangeArrowheads="1"/>
          </p:cNvSpPr>
          <p:nvPr/>
        </p:nvSpPr>
        <p:spPr bwMode="auto">
          <a:xfrm>
            <a:off x="914400" y="1582331"/>
            <a:ext cx="3522133" cy="1490133"/>
          </a:xfrm>
          <a:prstGeom prst="rect">
            <a:avLst/>
          </a:prstGeom>
          <a:noFill/>
          <a:ln w="9525">
            <a:noFill/>
            <a:miter lim="800000"/>
            <a:headEnd/>
            <a:tailEnd/>
          </a:ln>
        </p:spPr>
        <p:txBody>
          <a:bodyPr lIns="91440" tIns="45720" rIns="91440" bIns="45720" anchor="t"/>
          <a:lstStyle/>
          <a:p>
            <a:pPr marL="304800" indent="-304800">
              <a:lnSpc>
                <a:spcPct val="114000"/>
              </a:lnSpc>
              <a:spcBef>
                <a:spcPct val="20000"/>
              </a:spcBef>
              <a:defRPr/>
            </a:pPr>
            <a:r>
              <a:rPr lang="en-US" sz="2450">
                <a:latin typeface="Calibri Light"/>
                <a:ea typeface="Calibri Light"/>
                <a:cs typeface="Calibri Light"/>
              </a:rPr>
              <a:t>6. Add a Small Grain and make it a true rotation</a:t>
            </a:r>
          </a:p>
        </p:txBody>
      </p:sp>
      <p:pic>
        <p:nvPicPr>
          <p:cNvPr id="2" name="Picture 1">
            <a:extLst>
              <a:ext uri="{FF2B5EF4-FFF2-40B4-BE49-F238E27FC236}">
                <a16:creationId xmlns:a16="http://schemas.microsoft.com/office/drawing/2014/main" id="{C95D492A-10EF-63E2-ADF2-2F0A012907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8532" y="3072464"/>
            <a:ext cx="5215468" cy="3475620"/>
          </a:xfrm>
          <a:prstGeom prst="rect">
            <a:avLst/>
          </a:prstGeom>
        </p:spPr>
      </p:pic>
      <p:pic>
        <p:nvPicPr>
          <p:cNvPr id="6" name="Picture 2" descr="C:\Users\Owner\Desktop\AIM\Diversity\P1010029[1].JPG">
            <a:extLst>
              <a:ext uri="{FF2B5EF4-FFF2-40B4-BE49-F238E27FC236}">
                <a16:creationId xmlns:a16="http://schemas.microsoft.com/office/drawing/2014/main" id="{28D7741C-3AAA-42C3-BAD7-CC0082BB58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749" y="2722576"/>
            <a:ext cx="4842934"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83E4DA2-C464-AD1B-75AF-7B515FA58F04}"/>
              </a:ext>
            </a:extLst>
          </p:cNvPr>
          <p:cNvSpPr txBox="1"/>
          <p:nvPr/>
        </p:nvSpPr>
        <p:spPr>
          <a:xfrm>
            <a:off x="6000290" y="1808075"/>
            <a:ext cx="2273300" cy="1056315"/>
          </a:xfrm>
          <a:prstGeom prst="rect">
            <a:avLst/>
          </a:prstGeom>
          <a:noFill/>
        </p:spPr>
        <p:txBody>
          <a:bodyPr wrap="square" rtlCol="0">
            <a:spAutoFit/>
          </a:bodyPr>
          <a:lstStyle/>
          <a:p>
            <a:pPr marL="304804" indent="-304804">
              <a:lnSpc>
                <a:spcPct val="114000"/>
              </a:lnSpc>
              <a:spcBef>
                <a:spcPct val="20000"/>
              </a:spcBef>
              <a:defRPr/>
            </a:pPr>
            <a:r>
              <a:rPr lang="en-US" sz="1800">
                <a:latin typeface="Arial" panose="020B0604020202020204" pitchFamily="34" charset="0"/>
                <a:cs typeface="Arial" panose="020B0604020202020204" pitchFamily="34" charset="0"/>
              </a:rPr>
              <a:t>A Small Grain gives </a:t>
            </a:r>
          </a:p>
          <a:p>
            <a:pPr marL="304804" indent="-304804">
              <a:lnSpc>
                <a:spcPct val="114000"/>
              </a:lnSpc>
              <a:spcBef>
                <a:spcPct val="20000"/>
              </a:spcBef>
              <a:defRPr/>
            </a:pPr>
            <a:r>
              <a:rPr lang="en-US" sz="1800">
                <a:latin typeface="Arial" panose="020B0604020202020204" pitchFamily="34" charset="0"/>
                <a:cs typeface="Arial" panose="020B0604020202020204" pitchFamily="34" charset="0"/>
              </a:rPr>
              <a:t>endless options</a:t>
            </a:r>
            <a:r>
              <a:rPr lang="en-US" sz="1800">
                <a:solidFill>
                  <a:srgbClr val="FFFF00"/>
                </a:solidFill>
                <a:latin typeface="Arial" panose="020B0604020202020204" pitchFamily="34" charset="0"/>
                <a:cs typeface="Arial" panose="020B0604020202020204" pitchFamily="34" charset="0"/>
              </a:rPr>
              <a:t>…</a:t>
            </a:r>
          </a:p>
          <a:p>
            <a:endParaRPr lang="en-US"/>
          </a:p>
        </p:txBody>
      </p:sp>
      <p:sp>
        <p:nvSpPr>
          <p:cNvPr id="4" name="Footer Placeholder 3">
            <a:extLst>
              <a:ext uri="{FF2B5EF4-FFF2-40B4-BE49-F238E27FC236}">
                <a16:creationId xmlns:a16="http://schemas.microsoft.com/office/drawing/2014/main" id="{58E73B69-F033-3B6A-35D2-DFDA99F85C86}"/>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15489443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3AE5E9F-F4C6-4821-9FC1-1EDC23259C8F}"/>
              </a:ext>
            </a:extLst>
          </p:cNvPr>
          <p:cNvSpPr>
            <a:spLocks noGrp="1"/>
          </p:cNvSpPr>
          <p:nvPr>
            <p:ph type="title"/>
          </p:nvPr>
        </p:nvSpPr>
        <p:spPr>
          <a:xfrm>
            <a:off x="1795549" y="5946"/>
            <a:ext cx="7193176" cy="842791"/>
          </a:xfrm>
        </p:spPr>
        <p:txBody>
          <a:bodyPr>
            <a:normAutofit fontScale="90000"/>
          </a:bodyPr>
          <a:lstStyle/>
          <a:p>
            <a:r>
              <a:rPr lang="en-US"/>
              <a:t>Soil Health Management System</a:t>
            </a:r>
          </a:p>
        </p:txBody>
      </p:sp>
      <p:sp>
        <p:nvSpPr>
          <p:cNvPr id="15" name="Text Placeholder 14"/>
          <p:cNvSpPr>
            <a:spLocks noGrp="1"/>
          </p:cNvSpPr>
          <p:nvPr>
            <p:ph idx="1"/>
          </p:nvPr>
        </p:nvSpPr>
        <p:spPr>
          <a:xfrm>
            <a:off x="228610" y="1258258"/>
            <a:ext cx="5180152" cy="5029807"/>
          </a:xfrm>
        </p:spPr>
        <p:txBody>
          <a:bodyPr/>
          <a:lstStyle/>
          <a:p>
            <a:pPr lvl="0"/>
            <a:r>
              <a:rPr lang="en-US"/>
              <a:t>Achieving soil health through:</a:t>
            </a:r>
          </a:p>
          <a:p>
            <a:pPr lvl="1">
              <a:buFont typeface="Wingdings" panose="05000000000000000000" pitchFamily="2" charset="2"/>
              <a:buChar char="v"/>
            </a:pPr>
            <a:r>
              <a:rPr lang="en-US"/>
              <a:t>A Quality No-till/ Strip-till System</a:t>
            </a:r>
          </a:p>
          <a:p>
            <a:pPr lvl="1">
              <a:buFont typeface="Wingdings" panose="05000000000000000000" pitchFamily="2" charset="2"/>
              <a:buChar char="v"/>
            </a:pPr>
            <a:r>
              <a:rPr lang="en-US"/>
              <a:t>Diverse and Strategic Cover Crops</a:t>
            </a:r>
          </a:p>
          <a:p>
            <a:pPr lvl="1">
              <a:buFont typeface="Wingdings" panose="05000000000000000000" pitchFamily="2" charset="2"/>
              <a:buChar char="v"/>
            </a:pPr>
            <a:r>
              <a:rPr lang="en-US"/>
              <a:t>Adapted Nutrient Management</a:t>
            </a:r>
          </a:p>
          <a:p>
            <a:pPr lvl="1">
              <a:buFont typeface="Wingdings" panose="05000000000000000000" pitchFamily="2" charset="2"/>
              <a:buChar char="v"/>
            </a:pPr>
            <a:r>
              <a:rPr lang="en-US"/>
              <a:t>Integrated Weed &amp; Pest Management</a:t>
            </a:r>
          </a:p>
          <a:p>
            <a:pPr lvl="1">
              <a:buFont typeface="Wingdings" panose="05000000000000000000" pitchFamily="2" charset="2"/>
              <a:buChar char="v"/>
            </a:pPr>
            <a:r>
              <a:rPr lang="en-US"/>
              <a:t>Diverse Crop Rotations</a:t>
            </a:r>
          </a:p>
          <a:p>
            <a:pPr lvl="1">
              <a:buFont typeface="Wingdings" panose="05000000000000000000" pitchFamily="2" charset="2"/>
              <a:buChar char="v"/>
            </a:pPr>
            <a:r>
              <a:rPr lang="en-US"/>
              <a:t>Precision Farming Technology that results in reductions overall</a:t>
            </a:r>
          </a:p>
          <a:p>
            <a:pPr lvl="1">
              <a:buFont typeface="Wingdings" panose="05000000000000000000" pitchFamily="2" charset="2"/>
              <a:buChar char="v"/>
            </a:pPr>
            <a:r>
              <a:rPr lang="en-US"/>
              <a:t>Prescriptive Buffers</a:t>
            </a:r>
          </a:p>
          <a:p>
            <a:pPr lvl="1">
              <a:buFont typeface="Wingdings" panose="05000000000000000000" pitchFamily="2" charset="2"/>
              <a:buChar char="v"/>
            </a:pPr>
            <a:r>
              <a:rPr lang="en-US"/>
              <a:t>Livestock integration</a:t>
            </a:r>
          </a:p>
        </p:txBody>
      </p:sp>
      <p:pic>
        <p:nvPicPr>
          <p:cNvPr id="2" name="Picture 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334000" y="2024863"/>
            <a:ext cx="3581390" cy="265747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Title 17"/>
          <p:cNvSpPr txBox="1">
            <a:spLocks/>
          </p:cNvSpPr>
          <p:nvPr/>
        </p:nvSpPr>
        <p:spPr>
          <a:xfrm>
            <a:off x="152400" y="5538765"/>
            <a:ext cx="9144000" cy="7493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chemeClr val="tx1"/>
                </a:solidFill>
                <a:latin typeface="Tw Cen MT" pitchFamily="34" charset="0"/>
                <a:ea typeface="+mj-ea"/>
                <a:cs typeface="+mj-cs"/>
              </a:defRPr>
            </a:lvl1pPr>
          </a:lstStyle>
          <a:p>
            <a:pPr algn="ctr"/>
            <a:r>
              <a:rPr lang="en-US" sz="3200" i="1">
                <a:solidFill>
                  <a:srgbClr val="005941"/>
                </a:solidFill>
                <a:latin typeface="+mj-lt"/>
                <a:cs typeface="Times New Roman"/>
              </a:rPr>
              <a:t>Soil Health is not a destination...it’s a </a:t>
            </a:r>
            <a:r>
              <a:rPr lang="en-US" sz="3200" i="1" u="sng">
                <a:solidFill>
                  <a:srgbClr val="005941"/>
                </a:solidFill>
                <a:latin typeface="+mj-lt"/>
                <a:cs typeface="Times New Roman"/>
              </a:rPr>
              <a:t>Journey</a:t>
            </a:r>
          </a:p>
        </p:txBody>
      </p:sp>
      <p:sp>
        <p:nvSpPr>
          <p:cNvPr id="9" name="Footer Placeholder 8">
            <a:extLst>
              <a:ext uri="{FF2B5EF4-FFF2-40B4-BE49-F238E27FC236}">
                <a16:creationId xmlns:a16="http://schemas.microsoft.com/office/drawing/2014/main" id="{A35BB2F4-CFD1-4AB1-B617-E24A61F11E9D}"/>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5689085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ChangeArrowheads="1"/>
          </p:cNvSpPr>
          <p:nvPr/>
        </p:nvSpPr>
        <p:spPr bwMode="auto">
          <a:xfrm>
            <a:off x="914400" y="1582331"/>
            <a:ext cx="3522133" cy="1490133"/>
          </a:xfrm>
          <a:prstGeom prst="rect">
            <a:avLst/>
          </a:prstGeom>
          <a:noFill/>
          <a:ln w="9525">
            <a:noFill/>
            <a:miter lim="800000"/>
            <a:headEnd/>
            <a:tailEnd/>
          </a:ln>
        </p:spPr>
        <p:txBody>
          <a:bodyPr lIns="91440" tIns="45720" rIns="91440" bIns="45720" anchor="t"/>
          <a:lstStyle/>
          <a:p>
            <a:pPr marL="304800" indent="-304800">
              <a:lnSpc>
                <a:spcPct val="114000"/>
              </a:lnSpc>
              <a:spcBef>
                <a:spcPct val="20000"/>
              </a:spcBef>
              <a:defRPr/>
            </a:pPr>
            <a:r>
              <a:rPr lang="en-US" sz="2450">
                <a:latin typeface="Calibri" panose="020F0502020204030204"/>
              </a:rPr>
              <a:t>7. Maximize Diversity by companion cropping…</a:t>
            </a:r>
            <a:endParaRPr lang="en-US" sz="2489" b="1">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252D9810-C8AB-437E-AE03-AD1560D82B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5067" y="2548467"/>
            <a:ext cx="5147733" cy="3860800"/>
          </a:xfrm>
          <a:prstGeom prst="rect">
            <a:avLst/>
          </a:prstGeom>
        </p:spPr>
      </p:pic>
      <p:sp>
        <p:nvSpPr>
          <p:cNvPr id="6" name="Title 9">
            <a:extLst>
              <a:ext uri="{FF2B5EF4-FFF2-40B4-BE49-F238E27FC236}">
                <a16:creationId xmlns:a16="http://schemas.microsoft.com/office/drawing/2014/main" id="{CFFC33C5-3BF5-42AE-80A5-280D503572EF}"/>
              </a:ext>
            </a:extLst>
          </p:cNvPr>
          <p:cNvSpPr txBox="1">
            <a:spLocks/>
          </p:cNvSpPr>
          <p:nvPr/>
        </p:nvSpPr>
        <p:spPr>
          <a:xfrm>
            <a:off x="1413083" y="503224"/>
            <a:ext cx="7315200" cy="915267"/>
          </a:xfrm>
          <a:prstGeom prst="rect">
            <a:avLst/>
          </a:prstGeom>
        </p:spPr>
        <p:txBody>
          <a:bodyPr lIns="91440" tIns="45720" rIns="91440" bIns="45720" anchor="t"/>
          <a:lstStyle/>
          <a:p>
            <a:pPr>
              <a:lnSpc>
                <a:spcPct val="85000"/>
              </a:lnSpc>
              <a:defRPr/>
            </a:pPr>
            <a:r>
              <a:rPr lang="en-US" sz="3550">
                <a:solidFill>
                  <a:srgbClr val="005941"/>
                </a:solidFill>
                <a:latin typeface="Calibri Light"/>
                <a:ea typeface="Calibri Light"/>
                <a:cs typeface="Calibri Light"/>
              </a:rPr>
              <a:t>Strategically…Planning the system… </a:t>
            </a:r>
            <a:r>
              <a:rPr lang="en-US" sz="3550" u="sng">
                <a:solidFill>
                  <a:srgbClr val="005941"/>
                </a:solidFill>
                <a:latin typeface="Calibri Light"/>
                <a:ea typeface="Calibri Light"/>
                <a:cs typeface="Calibri Light"/>
              </a:rPr>
              <a:t>for a higher level</a:t>
            </a:r>
            <a:r>
              <a:rPr lang="en-US" sz="3550">
                <a:solidFill>
                  <a:srgbClr val="005941"/>
                </a:solidFill>
                <a:latin typeface="Calibri Light"/>
                <a:ea typeface="Calibri Light"/>
                <a:cs typeface="Calibri Light"/>
              </a:rPr>
              <a:t>?</a:t>
            </a:r>
          </a:p>
        </p:txBody>
      </p:sp>
      <p:sp>
        <p:nvSpPr>
          <p:cNvPr id="2" name="Footer Placeholder 1">
            <a:extLst>
              <a:ext uri="{FF2B5EF4-FFF2-40B4-BE49-F238E27FC236}">
                <a16:creationId xmlns:a16="http://schemas.microsoft.com/office/drawing/2014/main" id="{56F964A4-EC16-425D-5375-CDAF13FE61BD}"/>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1551898299"/>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ChangeArrowheads="1"/>
          </p:cNvSpPr>
          <p:nvPr/>
        </p:nvSpPr>
        <p:spPr bwMode="auto">
          <a:xfrm>
            <a:off x="914400" y="1582331"/>
            <a:ext cx="4366874" cy="1490133"/>
          </a:xfrm>
          <a:prstGeom prst="rect">
            <a:avLst/>
          </a:prstGeom>
          <a:noFill/>
          <a:ln w="9525">
            <a:noFill/>
            <a:miter lim="800000"/>
            <a:headEnd/>
            <a:tailEnd/>
          </a:ln>
        </p:spPr>
        <p:txBody>
          <a:bodyPr lIns="91440" tIns="45720" rIns="91440" bIns="45720" anchor="t"/>
          <a:lstStyle/>
          <a:p>
            <a:pPr marL="304800" indent="-304800">
              <a:lnSpc>
                <a:spcPct val="114000"/>
              </a:lnSpc>
              <a:spcBef>
                <a:spcPct val="20000"/>
              </a:spcBef>
              <a:defRPr/>
            </a:pPr>
            <a:r>
              <a:rPr lang="en-US" sz="2450">
                <a:latin typeface="Calibri Light"/>
                <a:ea typeface="Calibri Light"/>
                <a:cs typeface="Calibri Light"/>
              </a:rPr>
              <a:t>8. Maximize Diversity by adding livestock…with high end grazing systems</a:t>
            </a:r>
          </a:p>
        </p:txBody>
      </p:sp>
      <p:pic>
        <p:nvPicPr>
          <p:cNvPr id="8" name="Content Placeholder 3">
            <a:extLst>
              <a:ext uri="{FF2B5EF4-FFF2-40B4-BE49-F238E27FC236}">
                <a16:creationId xmlns:a16="http://schemas.microsoft.com/office/drawing/2014/main" id="{0069C815-4ACC-4106-99F3-1B3FB61128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08001" y="3564467"/>
            <a:ext cx="4366874" cy="2912533"/>
          </a:xfrm>
          <a:prstGeom prst="rect">
            <a:avLst/>
          </a:prstGeom>
        </p:spPr>
      </p:pic>
      <p:pic>
        <p:nvPicPr>
          <p:cNvPr id="9" name="Content Placeholder 3">
            <a:extLst>
              <a:ext uri="{FF2B5EF4-FFF2-40B4-BE49-F238E27FC236}">
                <a16:creationId xmlns:a16="http://schemas.microsoft.com/office/drawing/2014/main" id="{A253182D-B8E4-4796-A774-B48B2FBA9BD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4735227" y="3564467"/>
            <a:ext cx="3882882" cy="2912533"/>
          </a:xfrm>
          <a:prstGeom prst="rect">
            <a:avLst/>
          </a:prstGeom>
        </p:spPr>
      </p:pic>
      <p:sp>
        <p:nvSpPr>
          <p:cNvPr id="6" name="Title 9">
            <a:extLst>
              <a:ext uri="{FF2B5EF4-FFF2-40B4-BE49-F238E27FC236}">
                <a16:creationId xmlns:a16="http://schemas.microsoft.com/office/drawing/2014/main" id="{0D6C844F-AA9F-4BCF-AE9F-3124241D9368}"/>
              </a:ext>
            </a:extLst>
          </p:cNvPr>
          <p:cNvSpPr txBox="1">
            <a:spLocks/>
          </p:cNvSpPr>
          <p:nvPr/>
        </p:nvSpPr>
        <p:spPr>
          <a:xfrm>
            <a:off x="1413083" y="503224"/>
            <a:ext cx="7315200" cy="915267"/>
          </a:xfrm>
          <a:prstGeom prst="rect">
            <a:avLst/>
          </a:prstGeom>
        </p:spPr>
        <p:txBody>
          <a:bodyPr lIns="91440" tIns="45720" rIns="91440" bIns="45720" anchor="t"/>
          <a:lstStyle/>
          <a:p>
            <a:pPr>
              <a:lnSpc>
                <a:spcPct val="85000"/>
              </a:lnSpc>
              <a:defRPr/>
            </a:pPr>
            <a:r>
              <a:rPr lang="en-US" sz="3550">
                <a:solidFill>
                  <a:srgbClr val="005941"/>
                </a:solidFill>
                <a:latin typeface="Calibri Light"/>
                <a:ea typeface="Calibri Light"/>
                <a:cs typeface="Calibri Light"/>
              </a:rPr>
              <a:t>Strategically…Planning the system… </a:t>
            </a:r>
            <a:r>
              <a:rPr lang="en-US" sz="3550" u="sng">
                <a:solidFill>
                  <a:srgbClr val="005941"/>
                </a:solidFill>
                <a:latin typeface="Calibri Light"/>
                <a:ea typeface="Calibri Light"/>
                <a:cs typeface="Calibri Light"/>
              </a:rPr>
              <a:t>for a higher level</a:t>
            </a:r>
            <a:r>
              <a:rPr lang="en-US" sz="3550">
                <a:solidFill>
                  <a:srgbClr val="005941"/>
                </a:solidFill>
                <a:latin typeface="Calibri Light"/>
                <a:ea typeface="Calibri Light"/>
                <a:cs typeface="Calibri Light"/>
              </a:rPr>
              <a:t>?</a:t>
            </a:r>
          </a:p>
        </p:txBody>
      </p:sp>
      <p:sp>
        <p:nvSpPr>
          <p:cNvPr id="2" name="Footer Placeholder 1">
            <a:extLst>
              <a:ext uri="{FF2B5EF4-FFF2-40B4-BE49-F238E27FC236}">
                <a16:creationId xmlns:a16="http://schemas.microsoft.com/office/drawing/2014/main" id="{D5970DA0-FA9F-F512-E124-4F715FCF906C}"/>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704315571"/>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9"/>
          <p:cNvSpPr txBox="1">
            <a:spLocks/>
          </p:cNvSpPr>
          <p:nvPr/>
        </p:nvSpPr>
        <p:spPr>
          <a:xfrm>
            <a:off x="1690422" y="177574"/>
            <a:ext cx="7703744" cy="533400"/>
          </a:xfrm>
          <a:prstGeom prst="rect">
            <a:avLst/>
          </a:prstGeom>
        </p:spPr>
        <p:txBody>
          <a:bodyPr/>
          <a:lstStyle/>
          <a:p>
            <a:pPr>
              <a:lnSpc>
                <a:spcPct val="85000"/>
              </a:lnSpc>
              <a:spcBef>
                <a:spcPct val="0"/>
              </a:spcBef>
              <a:defRPr/>
            </a:pPr>
            <a:r>
              <a:rPr lang="en-US" sz="4000">
                <a:solidFill>
                  <a:srgbClr val="005941"/>
                </a:solidFill>
                <a:latin typeface="+mj-lt"/>
                <a:ea typeface="+mj-ea"/>
                <a:cs typeface="+mj-cs"/>
              </a:rPr>
              <a:t>Strategically</a:t>
            </a:r>
            <a:r>
              <a:rPr lang="en-US" sz="3200" kern="0">
                <a:solidFill>
                  <a:srgbClr val="005941"/>
                </a:solidFill>
                <a:latin typeface="+mj-lt"/>
              </a:rPr>
              <a:t>… </a:t>
            </a:r>
            <a:r>
              <a:rPr lang="en-US" sz="4000">
                <a:solidFill>
                  <a:srgbClr val="005941"/>
                </a:solidFill>
                <a:latin typeface="+mj-lt"/>
                <a:ea typeface="+mj-ea"/>
                <a:cs typeface="+mj-cs"/>
              </a:rPr>
              <a:t>Planning the system</a:t>
            </a:r>
          </a:p>
        </p:txBody>
      </p:sp>
      <p:sp>
        <p:nvSpPr>
          <p:cNvPr id="427011" name="Rectangle 4"/>
          <p:cNvSpPr>
            <a:spLocks noChangeArrowheads="1"/>
          </p:cNvSpPr>
          <p:nvPr/>
        </p:nvSpPr>
        <p:spPr bwMode="auto">
          <a:xfrm>
            <a:off x="457200" y="1676400"/>
            <a:ext cx="4114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14000"/>
              </a:lnSpc>
              <a:buFontTx/>
              <a:buNone/>
            </a:pPr>
            <a:r>
              <a:rPr lang="en-US" altLang="en-US" sz="2800">
                <a:latin typeface="Calibri Light"/>
                <a:ea typeface="Calibri Light"/>
                <a:cs typeface="Arial"/>
              </a:rPr>
              <a:t>9. Enjoy The Rewards of Soil Health!</a:t>
            </a:r>
          </a:p>
          <a:p>
            <a:pPr eaLnBrk="1" hangingPunct="1">
              <a:buFontTx/>
              <a:buNone/>
            </a:pPr>
            <a:endParaRPr lang="en-US" altLang="en-US" sz="2800" b="0">
              <a:latin typeface="+mn-lt"/>
            </a:endParaRPr>
          </a:p>
        </p:txBody>
      </p:sp>
      <p:pic>
        <p:nvPicPr>
          <p:cNvPr id="42701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26000" y="1477509"/>
            <a:ext cx="4318000" cy="535146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27013" name="Picture 2"/>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bwMode="auto">
          <a:xfrm>
            <a:off x="-21771" y="3209471"/>
            <a:ext cx="4826000" cy="36195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C1259DCA-706F-4460-8113-950D4D241C0F}"/>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556547569"/>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4300"/>
            <a:ext cx="9296400" cy="697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Text Box 4"/>
          <p:cNvSpPr txBox="1">
            <a:spLocks noChangeArrowheads="1"/>
          </p:cNvSpPr>
          <p:nvPr/>
        </p:nvSpPr>
        <p:spPr bwMode="auto">
          <a:xfrm>
            <a:off x="0" y="0"/>
            <a:ext cx="9144000" cy="1200150"/>
          </a:xfrm>
          <a:prstGeom prst="rect">
            <a:avLst/>
          </a:prstGeom>
          <a:solidFill>
            <a:schemeClr val="accent1">
              <a:alpha val="71000"/>
            </a:schemeClr>
          </a:solidFill>
          <a:ln w="9525">
            <a:noFill/>
            <a:miter lim="800000"/>
            <a:headEnd/>
            <a:tailEnd/>
          </a:ln>
          <a:effectLst/>
        </p:spPr>
        <p:txBody>
          <a:bodyPr>
            <a:spAutoFit/>
          </a:bodyPr>
          <a:lstStyle/>
          <a:p>
            <a:pPr algn="ctr" eaLnBrk="0" fontAlgn="base" hangingPunct="0">
              <a:spcBef>
                <a:spcPct val="50000"/>
              </a:spcBef>
              <a:spcAft>
                <a:spcPct val="0"/>
              </a:spcAft>
              <a:defRPr/>
            </a:pPr>
            <a:r>
              <a:rPr lang="en-US" sz="3600">
                <a:solidFill>
                  <a:srgbClr val="000000"/>
                </a:solidFill>
                <a:effectLst>
                  <a:outerShdw blurRad="38100" dist="38100" dir="2700000" algn="tl">
                    <a:srgbClr val="FFFFFF"/>
                  </a:outerShdw>
                </a:effectLst>
              </a:rPr>
              <a:t> Agronomic Efficiencies are Optimized When Soil Health is Maximized</a:t>
            </a:r>
          </a:p>
        </p:txBody>
      </p:sp>
      <p:sp>
        <p:nvSpPr>
          <p:cNvPr id="79877" name="Text Box 5"/>
          <p:cNvSpPr txBox="1">
            <a:spLocks noChangeArrowheads="1"/>
          </p:cNvSpPr>
          <p:nvPr/>
        </p:nvSpPr>
        <p:spPr bwMode="auto">
          <a:xfrm>
            <a:off x="-9862" y="-125058"/>
            <a:ext cx="9306261" cy="1348061"/>
          </a:xfrm>
          <a:prstGeom prst="rect">
            <a:avLst/>
          </a:prstGeom>
          <a:solidFill>
            <a:schemeClr val="accent6">
              <a:lumMod val="40000"/>
              <a:lumOff val="60000"/>
            </a:schemeClr>
          </a:solidFill>
          <a:ln w="9525">
            <a:noFill/>
            <a:miter lim="800000"/>
            <a:headEnd/>
            <a:tailEnd/>
          </a:ln>
          <a:effectLst/>
        </p:spPr>
        <p:txBody>
          <a:bodyPr wrap="square">
            <a:spAutoFit/>
          </a:bodyPr>
          <a:lstStyle/>
          <a:p>
            <a:pPr marL="515938" fontAlgn="base">
              <a:lnSpc>
                <a:spcPct val="85000"/>
              </a:lnSpc>
              <a:spcBef>
                <a:spcPct val="0"/>
              </a:spcBef>
              <a:spcAft>
                <a:spcPct val="0"/>
              </a:spcAft>
              <a:defRPr/>
            </a:pPr>
            <a:endParaRPr lang="en-US" sz="1200" b="1">
              <a:ea typeface="+mj-ea"/>
              <a:cs typeface="+mj-cs"/>
            </a:endParaRPr>
          </a:p>
          <a:p>
            <a:pPr marL="515938" fontAlgn="base">
              <a:lnSpc>
                <a:spcPct val="85000"/>
              </a:lnSpc>
              <a:spcBef>
                <a:spcPct val="0"/>
              </a:spcBef>
              <a:spcAft>
                <a:spcPct val="0"/>
              </a:spcAft>
              <a:defRPr/>
            </a:pPr>
            <a:r>
              <a:rPr lang="en-US" sz="3600" b="1">
                <a:ea typeface="+mj-ea"/>
                <a:cs typeface="+mj-cs"/>
              </a:rPr>
              <a:t>Managing for a Living Ecosystem is Key to Optimum Production</a:t>
            </a:r>
          </a:p>
          <a:p>
            <a:pPr marL="515938" fontAlgn="base">
              <a:lnSpc>
                <a:spcPct val="85000"/>
              </a:lnSpc>
              <a:spcBef>
                <a:spcPct val="0"/>
              </a:spcBef>
              <a:spcAft>
                <a:spcPct val="0"/>
              </a:spcAft>
              <a:defRPr/>
            </a:pPr>
            <a:endParaRPr lang="en-US" sz="1200" b="1">
              <a:ea typeface="+mj-ea"/>
              <a:cs typeface="+mj-cs"/>
            </a:endParaRPr>
          </a:p>
        </p:txBody>
      </p:sp>
      <p:sp>
        <p:nvSpPr>
          <p:cNvPr id="79879" name="Text Box 7"/>
          <p:cNvSpPr txBox="1">
            <a:spLocks noChangeArrowheads="1"/>
          </p:cNvSpPr>
          <p:nvPr/>
        </p:nvSpPr>
        <p:spPr bwMode="auto">
          <a:xfrm>
            <a:off x="1447800" y="4083050"/>
            <a:ext cx="5959475" cy="762000"/>
          </a:xfrm>
          <a:prstGeom prst="rect">
            <a:avLst/>
          </a:prstGeom>
          <a:solidFill>
            <a:srgbClr val="008000">
              <a:alpha val="39999"/>
            </a:srgbClr>
          </a:solidFill>
          <a:ln w="9525">
            <a:noFill/>
            <a:miter lim="800000"/>
            <a:headEnd/>
            <a:tailEnd/>
          </a:ln>
          <a:effectLst/>
        </p:spPr>
        <p:txBody>
          <a:bodyPr wrap="none">
            <a:spAutoFit/>
          </a:bodyPr>
          <a:lstStyle/>
          <a:p>
            <a:pPr fontAlgn="base">
              <a:spcBef>
                <a:spcPct val="0"/>
              </a:spcBef>
              <a:spcAft>
                <a:spcPct val="0"/>
              </a:spcAft>
              <a:defRPr/>
            </a:pPr>
            <a:r>
              <a:rPr lang="en-US" sz="4400" b="1">
                <a:solidFill>
                  <a:srgbClr val="FFFF00"/>
                </a:solidFill>
                <a:effectLst>
                  <a:outerShdw blurRad="38100" dist="38100" dir="2700000" algn="tl">
                    <a:srgbClr val="000000"/>
                  </a:outerShdw>
                </a:effectLst>
              </a:rPr>
              <a:t>Capture the potential!</a:t>
            </a:r>
          </a:p>
        </p:txBody>
      </p:sp>
      <p:sp>
        <p:nvSpPr>
          <p:cNvPr id="9" name="Text Box 8"/>
          <p:cNvSpPr txBox="1">
            <a:spLocks noChangeArrowheads="1"/>
          </p:cNvSpPr>
          <p:nvPr/>
        </p:nvSpPr>
        <p:spPr bwMode="auto">
          <a:xfrm>
            <a:off x="746919" y="1485899"/>
            <a:ext cx="7802562" cy="2308225"/>
          </a:xfrm>
          <a:prstGeom prst="rect">
            <a:avLst/>
          </a:prstGeom>
          <a:solidFill>
            <a:srgbClr val="008000">
              <a:alpha val="49001"/>
            </a:srgbClr>
          </a:solidFill>
          <a:ln w="9525">
            <a:noFill/>
            <a:miter lim="800000"/>
            <a:headEnd/>
            <a:tailEnd/>
          </a:ln>
          <a:effectLst/>
        </p:spPr>
        <p:txBody>
          <a:bodyPr>
            <a:spAutoFit/>
          </a:bodyPr>
          <a:lstStyle/>
          <a:p>
            <a:pPr algn="ctr" fontAlgn="base">
              <a:spcBef>
                <a:spcPct val="0"/>
              </a:spcBef>
              <a:spcAft>
                <a:spcPct val="0"/>
              </a:spcAft>
              <a:defRPr/>
            </a:pPr>
            <a:r>
              <a:rPr lang="en-US" sz="3600" b="1">
                <a:solidFill>
                  <a:srgbClr val="FFFF00"/>
                </a:solidFill>
                <a:effectLst>
                  <a:outerShdw blurRad="38100" dist="38100" dir="2700000" algn="tl">
                    <a:srgbClr val="000000"/>
                  </a:outerShdw>
                </a:effectLst>
              </a:rPr>
              <a:t>“We can take production and</a:t>
            </a:r>
            <a:r>
              <a:rPr lang="en-US" sz="3600" b="1">
                <a:solidFill>
                  <a:srgbClr val="DAEDEF"/>
                </a:solidFill>
                <a:effectLst>
                  <a:outerShdw blurRad="38100" dist="38100" dir="2700000" algn="tl">
                    <a:srgbClr val="000000"/>
                  </a:outerShdw>
                </a:effectLst>
              </a:rPr>
              <a:t> conservation </a:t>
            </a:r>
            <a:r>
              <a:rPr lang="en-US" sz="3600" b="1">
                <a:solidFill>
                  <a:srgbClr val="FFFF00"/>
                </a:solidFill>
                <a:effectLst>
                  <a:outerShdw blurRad="38100" dist="38100" dir="2700000" algn="tl">
                    <a:srgbClr val="000000"/>
                  </a:outerShdw>
                </a:effectLst>
              </a:rPr>
              <a:t>further with  management systems that </a:t>
            </a:r>
            <a:r>
              <a:rPr lang="en-US" sz="3600" b="1" i="1">
                <a:solidFill>
                  <a:schemeClr val="bg1"/>
                </a:solidFill>
                <a:effectLst>
                  <a:outerShdw blurRad="38100" dist="38100" dir="2700000" algn="tl">
                    <a:srgbClr val="000000"/>
                  </a:outerShdw>
                </a:effectLst>
              </a:rPr>
              <a:t>continually</a:t>
            </a:r>
            <a:r>
              <a:rPr lang="en-US" sz="3600" b="1">
                <a:solidFill>
                  <a:schemeClr val="bg1"/>
                </a:solidFill>
                <a:effectLst>
                  <a:outerShdw blurRad="38100" dist="38100" dir="2700000" algn="tl">
                    <a:srgbClr val="000000"/>
                  </a:outerShdw>
                </a:effectLst>
              </a:rPr>
              <a:t> </a:t>
            </a:r>
            <a:r>
              <a:rPr lang="en-US" sz="3600" b="1">
                <a:solidFill>
                  <a:srgbClr val="FFFF00"/>
                </a:solidFill>
                <a:effectLst>
                  <a:outerShdw blurRad="38100" dist="38100" dir="2700000" algn="tl">
                    <a:srgbClr val="000000"/>
                  </a:outerShdw>
                </a:effectLst>
              </a:rPr>
              <a:t>build Soil Health ”</a:t>
            </a:r>
            <a:endParaRPr lang="en-US" sz="1600" b="1">
              <a:solidFill>
                <a:srgbClr val="FFFF00"/>
              </a:solidFill>
              <a:effectLst>
                <a:outerShdw blurRad="38100" dist="38100" dir="2700000" algn="tl">
                  <a:srgbClr val="000000"/>
                </a:outerShdw>
              </a:effectLst>
            </a:endParaRPr>
          </a:p>
        </p:txBody>
      </p:sp>
      <p:sp>
        <p:nvSpPr>
          <p:cNvPr id="2" name="Footer Placeholder 1">
            <a:extLst>
              <a:ext uri="{FF2B5EF4-FFF2-40B4-BE49-F238E27FC236}">
                <a16:creationId xmlns:a16="http://schemas.microsoft.com/office/drawing/2014/main" id="{4CEEDB3B-842B-4A74-BBE2-CB8FE6BE8A4A}"/>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366416372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9876"/>
                                        </p:tgtEl>
                                        <p:attrNameLst>
                                          <p:attrName>style.visibility</p:attrName>
                                        </p:attrNameLst>
                                      </p:cBhvr>
                                      <p:to>
                                        <p:strVal val="visible"/>
                                      </p:to>
                                    </p:set>
                                    <p:anim calcmode="lin" valueType="num">
                                      <p:cBhvr additive="base">
                                        <p:cTn id="7" dur="500" fill="hold"/>
                                        <p:tgtEl>
                                          <p:spTgt spid="79876"/>
                                        </p:tgtEl>
                                        <p:attrNameLst>
                                          <p:attrName>ppt_x</p:attrName>
                                        </p:attrNameLst>
                                      </p:cBhvr>
                                      <p:tavLst>
                                        <p:tav tm="0">
                                          <p:val>
                                            <p:strVal val="0-#ppt_w/2"/>
                                          </p:val>
                                        </p:tav>
                                        <p:tav tm="100000">
                                          <p:val>
                                            <p:strVal val="#ppt_x"/>
                                          </p:val>
                                        </p:tav>
                                      </p:tavLst>
                                    </p:anim>
                                    <p:anim calcmode="lin" valueType="num">
                                      <p:cBhvr additive="base">
                                        <p:cTn id="8" dur="500" fill="hold"/>
                                        <p:tgtEl>
                                          <p:spTgt spid="7987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79877"/>
                                        </p:tgtEl>
                                        <p:attrNameLst>
                                          <p:attrName>style.visibility</p:attrName>
                                        </p:attrNameLst>
                                      </p:cBhvr>
                                      <p:to>
                                        <p:strVal val="visible"/>
                                      </p:to>
                                    </p:set>
                                    <p:animEffect transition="in" filter="diamond(in)">
                                      <p:cBhvr>
                                        <p:cTn id="13" dur="2000"/>
                                        <p:tgtEl>
                                          <p:spTgt spid="7987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par>
                          <p:cTn id="19" fill="hold" nodeType="afterGroup">
                            <p:stCondLst>
                              <p:cond delay="500"/>
                            </p:stCondLst>
                            <p:childTnLst>
                              <p:par>
                                <p:cTn id="20" presetID="55" presetClass="entr" presetSubtype="0" fill="hold" grpId="0" nodeType="afterEffect">
                                  <p:stCondLst>
                                    <p:cond delay="0"/>
                                  </p:stCondLst>
                                  <p:childTnLst>
                                    <p:set>
                                      <p:cBhvr>
                                        <p:cTn id="21" dur="1" fill="hold">
                                          <p:stCondLst>
                                            <p:cond delay="0"/>
                                          </p:stCondLst>
                                        </p:cTn>
                                        <p:tgtEl>
                                          <p:spTgt spid="79879"/>
                                        </p:tgtEl>
                                        <p:attrNameLst>
                                          <p:attrName>style.visibility</p:attrName>
                                        </p:attrNameLst>
                                      </p:cBhvr>
                                      <p:to>
                                        <p:strVal val="visible"/>
                                      </p:to>
                                    </p:set>
                                    <p:anim calcmode="lin" valueType="num">
                                      <p:cBhvr>
                                        <p:cTn id="22" dur="3000" fill="hold"/>
                                        <p:tgtEl>
                                          <p:spTgt spid="79879"/>
                                        </p:tgtEl>
                                        <p:attrNameLst>
                                          <p:attrName>ppt_w</p:attrName>
                                        </p:attrNameLst>
                                      </p:cBhvr>
                                      <p:tavLst>
                                        <p:tav tm="0">
                                          <p:val>
                                            <p:strVal val="#ppt_w*0.70"/>
                                          </p:val>
                                        </p:tav>
                                        <p:tav tm="100000">
                                          <p:val>
                                            <p:strVal val="#ppt_w"/>
                                          </p:val>
                                        </p:tav>
                                      </p:tavLst>
                                    </p:anim>
                                    <p:anim calcmode="lin" valueType="num">
                                      <p:cBhvr>
                                        <p:cTn id="23" dur="3000" fill="hold"/>
                                        <p:tgtEl>
                                          <p:spTgt spid="79879"/>
                                        </p:tgtEl>
                                        <p:attrNameLst>
                                          <p:attrName>ppt_h</p:attrName>
                                        </p:attrNameLst>
                                      </p:cBhvr>
                                      <p:tavLst>
                                        <p:tav tm="0">
                                          <p:val>
                                            <p:strVal val="#ppt_h"/>
                                          </p:val>
                                        </p:tav>
                                        <p:tav tm="100000">
                                          <p:val>
                                            <p:strVal val="#ppt_h"/>
                                          </p:val>
                                        </p:tav>
                                      </p:tavLst>
                                    </p:anim>
                                    <p:animEffect transition="in" filter="fade">
                                      <p:cBhvr>
                                        <p:cTn id="24" dur="3000"/>
                                        <p:tgtEl>
                                          <p:spTgt spid="79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6" grpId="0" animBg="1" autoUpdateAnimBg="0"/>
      <p:bldP spid="79877" grpId="0" animBg="1"/>
      <p:bldP spid="79879" grpId="0" animBg="1"/>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ush green forest&#10;&#10;Description generated with very high confidence">
            <a:extLst>
              <a:ext uri="{FF2B5EF4-FFF2-40B4-BE49-F238E27FC236}">
                <a16:creationId xmlns:a16="http://schemas.microsoft.com/office/drawing/2014/main" id="{C1E436D3-FB10-4961-93D9-55C5C84708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78" y="870644"/>
            <a:ext cx="9052560" cy="5065544"/>
          </a:xfrm>
          <a:prstGeom prst="rect">
            <a:avLst/>
          </a:prstGeom>
          <a:ln w="19050">
            <a:solidFill>
              <a:schemeClr val="tx1"/>
            </a:solidFill>
          </a:ln>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213C0AB7-1436-4CAA-87AA-EE521644CC88}"/>
              </a:ext>
            </a:extLst>
          </p:cNvPr>
          <p:cNvSpPr txBox="1"/>
          <p:nvPr/>
        </p:nvSpPr>
        <p:spPr>
          <a:xfrm>
            <a:off x="-41568" y="5771911"/>
            <a:ext cx="694421" cy="215444"/>
          </a:xfrm>
          <a:prstGeom prst="rect">
            <a:avLst/>
          </a:prstGeom>
          <a:noFill/>
        </p:spPr>
        <p:txBody>
          <a:bodyPr wrap="none" rtlCol="0">
            <a:spAutoFit/>
          </a:bodyPr>
          <a:lstStyle/>
          <a:p>
            <a:r>
              <a:rPr lang="en-US" sz="800" i="1">
                <a:solidFill>
                  <a:schemeClr val="bg1"/>
                </a:solidFill>
              </a:rPr>
              <a:t>Meeh, NRCS</a:t>
            </a:r>
            <a:endParaRPr lang="en-US" sz="800">
              <a:solidFill>
                <a:schemeClr val="bg1"/>
              </a:solidFill>
            </a:endParaRPr>
          </a:p>
        </p:txBody>
      </p:sp>
      <p:sp>
        <p:nvSpPr>
          <p:cNvPr id="2" name="TextBox 1">
            <a:extLst>
              <a:ext uri="{FF2B5EF4-FFF2-40B4-BE49-F238E27FC236}">
                <a16:creationId xmlns:a16="http://schemas.microsoft.com/office/drawing/2014/main" id="{4B6B0E75-C99B-4F10-B24E-B9DB733353E5}"/>
              </a:ext>
            </a:extLst>
          </p:cNvPr>
          <p:cNvSpPr txBox="1"/>
          <p:nvPr/>
        </p:nvSpPr>
        <p:spPr>
          <a:xfrm>
            <a:off x="329363" y="3503691"/>
            <a:ext cx="8485273" cy="2031325"/>
          </a:xfrm>
          <a:prstGeom prst="rect">
            <a:avLst/>
          </a:prstGeom>
          <a:noFill/>
        </p:spPr>
        <p:txBody>
          <a:bodyPr wrap="square" rtlCol="0">
            <a:spAutoFit/>
          </a:bodyPr>
          <a:lstStyle/>
          <a:p>
            <a:pPr>
              <a:buClr>
                <a:schemeClr val="hlink"/>
              </a:buClr>
              <a:buSzPct val="80000"/>
              <a:buFont typeface="Wingdings" panose="05000000000000000000" pitchFamily="2" charset="2"/>
              <a:buNone/>
            </a:pPr>
            <a:r>
              <a:rPr lang="en-US" altLang="en-US" i="1">
                <a:solidFill>
                  <a:schemeClr val="bg1"/>
                </a:solidFill>
              </a:rPr>
              <a:t>This information is provided as a public service and constitutes no endorsement by the United States Department of Agriculture or the Natural Resources Conservation Service of any service, supply, or equipment listed. </a:t>
            </a:r>
          </a:p>
          <a:p>
            <a:pPr>
              <a:buClr>
                <a:schemeClr val="hlink"/>
              </a:buClr>
              <a:buSzPct val="80000"/>
              <a:buFont typeface="Wingdings" panose="05000000000000000000" pitchFamily="2" charset="2"/>
              <a:buNone/>
            </a:pPr>
            <a:r>
              <a:rPr lang="en-US" altLang="en-US" i="1">
                <a:solidFill>
                  <a:schemeClr val="bg1"/>
                </a:solidFill>
              </a:rPr>
              <a:t>While an effort has been made to provide a complete and accurate listing of services, supplies, and equipment, omissions or other errors may occur and, therefore, other available sources of information should be consulted</a:t>
            </a:r>
          </a:p>
          <a:p>
            <a:pPr>
              <a:buClr>
                <a:schemeClr val="hlink"/>
              </a:buClr>
              <a:buSzPct val="80000"/>
              <a:buFont typeface="Wingdings" panose="05000000000000000000" pitchFamily="2" charset="2"/>
              <a:buNone/>
            </a:pPr>
            <a:r>
              <a:rPr lang="en-US" i="1">
                <a:solidFill>
                  <a:schemeClr val="bg1"/>
                </a:solidFill>
              </a:rPr>
              <a:t>The USDA is an equal opportunity provider and employer.</a:t>
            </a:r>
            <a:endParaRPr lang="en-US">
              <a:solidFill>
                <a:schemeClr val="bg1"/>
              </a:solidFill>
            </a:endParaRPr>
          </a:p>
        </p:txBody>
      </p:sp>
      <p:sp>
        <p:nvSpPr>
          <p:cNvPr id="3" name="Footer Placeholder 2">
            <a:extLst>
              <a:ext uri="{FF2B5EF4-FFF2-40B4-BE49-F238E27FC236}">
                <a16:creationId xmlns:a16="http://schemas.microsoft.com/office/drawing/2014/main" id="{115B216C-B4C5-23F0-1459-7F8351B1946F}"/>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9600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2"/>
          <p:cNvSpPr txBox="1">
            <a:spLocks noChangeArrowheads="1"/>
          </p:cNvSpPr>
          <p:nvPr/>
        </p:nvSpPr>
        <p:spPr bwMode="auto">
          <a:xfrm>
            <a:off x="4672013" y="4526368"/>
            <a:ext cx="44196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a:solidFill>
                  <a:schemeClr val="tx2">
                    <a:lumMod val="75000"/>
                  </a:schemeClr>
                </a:solidFill>
              </a:rPr>
              <a:t>We can package a system of practices that Improve Soil Health! </a:t>
            </a:r>
          </a:p>
        </p:txBody>
      </p:sp>
      <p:pic>
        <p:nvPicPr>
          <p:cNvPr id="14" name="Picture 13" descr="Sripcrop.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00238" y="3554827"/>
            <a:ext cx="4353660" cy="308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5" name="Picture 3"/>
          <p:cNvPicPr>
            <a:picLocks noChangeAspect="1" noChangeArrowheads="1"/>
          </p:cNvPicPr>
          <p:nvPr/>
        </p:nvPicPr>
        <p:blipFill>
          <a:blip r:embed="rId4" cstate="screen">
            <a:extLst>
              <a:ext uri="{28A0092B-C50C-407E-A947-70E740481C1C}">
                <a14:useLocalDpi xmlns:a14="http://schemas.microsoft.com/office/drawing/2010/main" val="0"/>
              </a:ext>
            </a:extLst>
          </a:blip>
          <a:stretch>
            <a:fillRect/>
          </a:stretch>
        </p:blipFill>
        <p:spPr bwMode="auto">
          <a:xfrm>
            <a:off x="344488" y="171264"/>
            <a:ext cx="4251325" cy="3175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7" name="Picture 5"/>
          <p:cNvPicPr>
            <a:picLocks noChangeAspect="1" noChangeArrowheads="1"/>
          </p:cNvPicPr>
          <p:nvPr/>
        </p:nvPicPr>
        <p:blipFill rotWithShape="1">
          <a:blip r:embed="rId5" cstate="screen">
            <a:extLst>
              <a:ext uri="{28A0092B-C50C-407E-A947-70E740481C1C}">
                <a14:useLocalDpi xmlns:a14="http://schemas.microsoft.com/office/drawing/2010/main" val="0"/>
              </a:ext>
            </a:extLst>
          </a:blip>
          <a:srcRect/>
          <a:stretch/>
        </p:blipFill>
        <p:spPr bwMode="auto">
          <a:xfrm>
            <a:off x="4651376" y="171264"/>
            <a:ext cx="4275078" cy="3181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2" name="Picture 6" descr="logo-basi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775" y="5943600"/>
            <a:ext cx="1952625" cy="6000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20839" name="Picture 7"/>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274608" y="3577918"/>
            <a:ext cx="42164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0" name="Text Box 8"/>
          <p:cNvSpPr txBox="1">
            <a:spLocks noChangeArrowheads="1"/>
          </p:cNvSpPr>
          <p:nvPr/>
        </p:nvSpPr>
        <p:spPr bwMode="auto">
          <a:xfrm>
            <a:off x="449589" y="2114490"/>
            <a:ext cx="2827011" cy="400110"/>
          </a:xfrm>
          <a:prstGeom prst="rect">
            <a:avLst/>
          </a:prstGeom>
          <a:solidFill>
            <a:schemeClr val="tx2">
              <a:lumMod val="60000"/>
              <a:lumOff val="40000"/>
              <a:alpha val="79000"/>
            </a:schemeClr>
          </a:solidFill>
          <a:ln>
            <a:noFill/>
          </a:ln>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a:solidFill>
                  <a:prstClr val="black"/>
                </a:solidFill>
                <a:effectLst>
                  <a:outerShdw blurRad="38100" dist="38100" dir="2700000" algn="tl">
                    <a:srgbClr val="000000">
                      <a:alpha val="43137"/>
                    </a:srgbClr>
                  </a:outerShdw>
                </a:effectLst>
              </a:rPr>
              <a:t>Quality no-till/strip-till</a:t>
            </a:r>
          </a:p>
        </p:txBody>
      </p:sp>
      <p:sp>
        <p:nvSpPr>
          <p:cNvPr id="120841" name="Text Box 9"/>
          <p:cNvSpPr txBox="1">
            <a:spLocks noChangeArrowheads="1"/>
          </p:cNvSpPr>
          <p:nvPr/>
        </p:nvSpPr>
        <p:spPr bwMode="auto">
          <a:xfrm>
            <a:off x="4978400" y="352425"/>
            <a:ext cx="4165600" cy="400050"/>
          </a:xfrm>
          <a:prstGeom prst="rect">
            <a:avLst/>
          </a:prstGeom>
          <a:noFill/>
          <a:ln>
            <a:noFill/>
          </a:ln>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a:solidFill>
                  <a:prstClr val="black"/>
                </a:solidFill>
                <a:effectLst>
                  <a:outerShdw blurRad="38100" dist="38100" dir="2700000" algn="tl">
                    <a:srgbClr val="000000">
                      <a:alpha val="43137"/>
                    </a:srgbClr>
                  </a:outerShdw>
                </a:effectLst>
              </a:rPr>
              <a:t>Adapted nutrient management</a:t>
            </a:r>
          </a:p>
        </p:txBody>
      </p:sp>
      <p:sp>
        <p:nvSpPr>
          <p:cNvPr id="120842" name="Text Box 10"/>
          <p:cNvSpPr txBox="1">
            <a:spLocks noChangeArrowheads="1"/>
          </p:cNvSpPr>
          <p:nvPr/>
        </p:nvSpPr>
        <p:spPr bwMode="auto">
          <a:xfrm>
            <a:off x="609600" y="6107113"/>
            <a:ext cx="2805576" cy="400110"/>
          </a:xfrm>
          <a:prstGeom prst="rect">
            <a:avLst/>
          </a:prstGeom>
          <a:solidFill>
            <a:schemeClr val="accent1">
              <a:alpha val="54000"/>
            </a:schemeClr>
          </a:solidFill>
          <a:ln>
            <a:noFill/>
          </a:ln>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a:solidFill>
                  <a:prstClr val="black"/>
                </a:solidFill>
              </a:rPr>
              <a:t>Prescribed cover crops</a:t>
            </a:r>
          </a:p>
        </p:txBody>
      </p:sp>
      <p:sp>
        <p:nvSpPr>
          <p:cNvPr id="120844" name="Text Box 12"/>
          <p:cNvSpPr txBox="1">
            <a:spLocks noChangeArrowheads="1"/>
          </p:cNvSpPr>
          <p:nvPr/>
        </p:nvSpPr>
        <p:spPr bwMode="auto">
          <a:xfrm>
            <a:off x="6019800" y="6153150"/>
            <a:ext cx="2549096" cy="400110"/>
          </a:xfrm>
          <a:prstGeom prst="rect">
            <a:avLst/>
          </a:prstGeom>
          <a:noFill/>
          <a:ln>
            <a:noFill/>
          </a:ln>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a:solidFill>
                  <a:srgbClr val="FFC000"/>
                </a:solidFill>
                <a:effectLst>
                  <a:outerShdw blurRad="38100" dist="38100" dir="2700000" algn="tl">
                    <a:srgbClr val="000000">
                      <a:alpha val="43137"/>
                    </a:srgbClr>
                  </a:outerShdw>
                </a:effectLst>
              </a:rPr>
              <a:t>Diverse crop rotation</a:t>
            </a:r>
          </a:p>
        </p:txBody>
      </p:sp>
      <p:pic>
        <p:nvPicPr>
          <p:cNvPr id="13" name="Picture 2"/>
          <p:cNvPicPr>
            <a:picLocks noChangeAspect="1" noChangeArrowheads="1"/>
          </p:cNvPicPr>
          <p:nvPr/>
        </p:nvPicPr>
        <p:blipFill>
          <a:blip r:embed="rId8" cstate="screen">
            <a:extLst>
              <a:ext uri="{28A0092B-C50C-407E-A947-70E740481C1C}">
                <a14:useLocalDpi xmlns:a14="http://schemas.microsoft.com/office/drawing/2010/main" val="0"/>
              </a:ext>
            </a:extLst>
          </a:blip>
          <a:stretch>
            <a:fillRect/>
          </a:stretch>
        </p:blipFill>
        <p:spPr bwMode="auto">
          <a:xfrm>
            <a:off x="2751168" y="2686246"/>
            <a:ext cx="3906837" cy="2930127"/>
          </a:xfrm>
          <a:prstGeom prst="rect">
            <a:avLst/>
          </a:prstGeom>
          <a:noFill/>
          <a:ln w="9525">
            <a:solidFill>
              <a:schemeClr val="accent6">
                <a:lumMod val="75000"/>
                <a:lumOff val="25000"/>
              </a:schemeClr>
            </a:solidFill>
            <a:miter lim="800000"/>
            <a:headEnd/>
            <a:tailEnd/>
          </a:ln>
        </p:spPr>
      </p:pic>
      <p:sp>
        <p:nvSpPr>
          <p:cNvPr id="15" name="Text Box 12"/>
          <p:cNvSpPr txBox="1">
            <a:spLocks noChangeArrowheads="1"/>
          </p:cNvSpPr>
          <p:nvPr/>
        </p:nvSpPr>
        <p:spPr bwMode="auto">
          <a:xfrm>
            <a:off x="4355907" y="4455745"/>
            <a:ext cx="212109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a:solidFill>
                  <a:srgbClr val="FFFF00"/>
                </a:solidFill>
              </a:rPr>
              <a:t>New technology</a:t>
            </a:r>
          </a:p>
          <a:p>
            <a:pPr algn="ctr">
              <a:spcBef>
                <a:spcPct val="0"/>
              </a:spcBef>
              <a:buFontTx/>
              <a:buNone/>
            </a:pPr>
            <a:r>
              <a:rPr lang="en-US" altLang="en-US" sz="1800">
                <a:solidFill>
                  <a:srgbClr val="FFFF00"/>
                </a:solidFill>
              </a:rPr>
              <a:t>and</a:t>
            </a:r>
          </a:p>
          <a:p>
            <a:pPr algn="ctr">
              <a:spcBef>
                <a:spcPct val="0"/>
              </a:spcBef>
              <a:buFontTx/>
              <a:buNone/>
            </a:pPr>
            <a:r>
              <a:rPr lang="en-US" altLang="en-US" sz="1800">
                <a:solidFill>
                  <a:srgbClr val="FFFF00"/>
                </a:solidFill>
              </a:rPr>
              <a:t>integrated weed &amp;</a:t>
            </a:r>
          </a:p>
          <a:p>
            <a:pPr algn="ctr">
              <a:spcBef>
                <a:spcPct val="0"/>
              </a:spcBef>
              <a:buFontTx/>
              <a:buNone/>
            </a:pPr>
            <a:r>
              <a:rPr lang="en-US" altLang="en-US" sz="1800">
                <a:solidFill>
                  <a:srgbClr val="FFFF00"/>
                </a:solidFill>
              </a:rPr>
              <a:t> pest management</a:t>
            </a:r>
          </a:p>
        </p:txBody>
      </p:sp>
      <p:sp>
        <p:nvSpPr>
          <p:cNvPr id="2" name="Footer Placeholder 1">
            <a:extLst>
              <a:ext uri="{FF2B5EF4-FFF2-40B4-BE49-F238E27FC236}">
                <a16:creationId xmlns:a16="http://schemas.microsoft.com/office/drawing/2014/main" id="{0CE4AB28-BFEA-8885-FF6C-8DBDB52B5809}"/>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3288347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2"/>
          <p:cNvSpPr txBox="1">
            <a:spLocks noChangeArrowheads="1"/>
          </p:cNvSpPr>
          <p:nvPr/>
        </p:nvSpPr>
        <p:spPr bwMode="auto">
          <a:xfrm>
            <a:off x="4672013" y="4526368"/>
            <a:ext cx="44196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a:solidFill>
                  <a:schemeClr val="tx2">
                    <a:lumMod val="75000"/>
                  </a:schemeClr>
                </a:solidFill>
              </a:rPr>
              <a:t>We can package a system of practices that Improve Soil Health! </a:t>
            </a:r>
          </a:p>
        </p:txBody>
      </p:sp>
      <p:grpSp>
        <p:nvGrpSpPr>
          <p:cNvPr id="3" name="Group 2"/>
          <p:cNvGrpSpPr/>
          <p:nvPr/>
        </p:nvGrpSpPr>
        <p:grpSpPr>
          <a:xfrm>
            <a:off x="4534183" y="-1650"/>
            <a:ext cx="4609817" cy="3430650"/>
            <a:chOff x="4480973" y="48964"/>
            <a:chExt cx="4609817" cy="3430650"/>
          </a:xfrm>
        </p:grpSpPr>
        <p:pic>
          <p:nvPicPr>
            <p:cNvPr id="120837" name="Picture 5"/>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4480973" y="48964"/>
              <a:ext cx="4609817" cy="34306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0841" name="Text Box 9"/>
            <p:cNvSpPr txBox="1">
              <a:spLocks noChangeArrowheads="1"/>
            </p:cNvSpPr>
            <p:nvPr/>
          </p:nvSpPr>
          <p:spPr bwMode="auto">
            <a:xfrm>
              <a:off x="4757625" y="358774"/>
              <a:ext cx="4165600" cy="400050"/>
            </a:xfrm>
            <a:prstGeom prst="rect">
              <a:avLst/>
            </a:prstGeom>
            <a:solidFill>
              <a:schemeClr val="bg1">
                <a:alpha val="54000"/>
              </a:schemeClr>
            </a:solidFill>
            <a:ln>
              <a:noFill/>
            </a:ln>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b="1">
                  <a:solidFill>
                    <a:prstClr val="black"/>
                  </a:solidFill>
                </a:rPr>
                <a:t>Adapted nutrient management</a:t>
              </a:r>
            </a:p>
          </p:txBody>
        </p:sp>
      </p:grpSp>
      <p:grpSp>
        <p:nvGrpSpPr>
          <p:cNvPr id="5" name="Group 4"/>
          <p:cNvGrpSpPr/>
          <p:nvPr/>
        </p:nvGrpSpPr>
        <p:grpSpPr>
          <a:xfrm>
            <a:off x="0" y="3419805"/>
            <a:ext cx="4600238" cy="3438193"/>
            <a:chOff x="202306" y="3387533"/>
            <a:chExt cx="4396341" cy="3203225"/>
          </a:xfrm>
        </p:grpSpPr>
        <p:pic>
          <p:nvPicPr>
            <p:cNvPr id="120839" name="Picture 7"/>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02306" y="3387533"/>
              <a:ext cx="4396341" cy="3203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0842" name="Text Box 10"/>
            <p:cNvSpPr txBox="1">
              <a:spLocks noChangeArrowheads="1"/>
            </p:cNvSpPr>
            <p:nvPr/>
          </p:nvSpPr>
          <p:spPr bwMode="auto">
            <a:xfrm>
              <a:off x="430278" y="5991919"/>
              <a:ext cx="2983018" cy="372766"/>
            </a:xfrm>
            <a:prstGeom prst="rect">
              <a:avLst/>
            </a:prstGeom>
            <a:solidFill>
              <a:schemeClr val="bg1">
                <a:alpha val="54000"/>
              </a:schemeClr>
            </a:solidFill>
            <a:ln>
              <a:noFill/>
            </a:ln>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b="1">
                  <a:solidFill>
                    <a:prstClr val="black"/>
                  </a:solidFill>
                </a:rPr>
                <a:t>Prescribed cover crops</a:t>
              </a:r>
            </a:p>
          </p:txBody>
        </p:sp>
      </p:grpSp>
      <p:grpSp>
        <p:nvGrpSpPr>
          <p:cNvPr id="4" name="Group 3"/>
          <p:cNvGrpSpPr/>
          <p:nvPr/>
        </p:nvGrpSpPr>
        <p:grpSpPr>
          <a:xfrm>
            <a:off x="3585547" y="1437435"/>
            <a:ext cx="4732645" cy="2930127"/>
            <a:chOff x="3637704" y="2138128"/>
            <a:chExt cx="4732645" cy="2930127"/>
          </a:xfrm>
        </p:grpSpPr>
        <p:pic>
          <p:nvPicPr>
            <p:cNvPr id="13" name="Picture 2"/>
            <p:cNvPicPr>
              <a:picLocks noChangeAspect="1" noChangeArrowheads="1"/>
            </p:cNvPicPr>
            <p:nvPr/>
          </p:nvPicPr>
          <p:blipFill>
            <a:blip r:embed="rId5" cstate="screen">
              <a:extLst>
                <a:ext uri="{28A0092B-C50C-407E-A947-70E740481C1C}">
                  <a14:useLocalDpi xmlns:a14="http://schemas.microsoft.com/office/drawing/2010/main" val="0"/>
                </a:ext>
              </a:extLst>
            </a:blip>
            <a:stretch>
              <a:fillRect/>
            </a:stretch>
          </p:blipFill>
          <p:spPr bwMode="auto">
            <a:xfrm>
              <a:off x="3637704" y="2138128"/>
              <a:ext cx="3906837" cy="2930127"/>
            </a:xfrm>
            <a:prstGeom prst="rect">
              <a:avLst/>
            </a:prstGeom>
            <a:noFill/>
            <a:ln w="9525">
              <a:solidFill>
                <a:schemeClr val="tx1"/>
              </a:solidFill>
              <a:miter lim="800000"/>
              <a:headEnd/>
              <a:tailEnd/>
            </a:ln>
          </p:spPr>
        </p:pic>
        <p:sp>
          <p:nvSpPr>
            <p:cNvPr id="15" name="Text Box 12"/>
            <p:cNvSpPr txBox="1">
              <a:spLocks noChangeArrowheads="1"/>
            </p:cNvSpPr>
            <p:nvPr/>
          </p:nvSpPr>
          <p:spPr bwMode="auto">
            <a:xfrm>
              <a:off x="4569211" y="2744942"/>
              <a:ext cx="3801138" cy="646331"/>
            </a:xfrm>
            <a:prstGeom prst="rect">
              <a:avLst/>
            </a:prstGeom>
            <a:solidFill>
              <a:srgbClr val="FFFFFF">
                <a:alpha val="6784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b="1"/>
                <a:t>New Technology and integrated Weed &amp; pest management</a:t>
              </a:r>
            </a:p>
          </p:txBody>
        </p:sp>
      </p:grpSp>
      <p:grpSp>
        <p:nvGrpSpPr>
          <p:cNvPr id="6" name="Group 5"/>
          <p:cNvGrpSpPr/>
          <p:nvPr/>
        </p:nvGrpSpPr>
        <p:grpSpPr>
          <a:xfrm>
            <a:off x="4600238" y="3429000"/>
            <a:ext cx="4543762" cy="3428999"/>
            <a:chOff x="4600238" y="3429000"/>
            <a:chExt cx="4490182" cy="3428999"/>
          </a:xfrm>
        </p:grpSpPr>
        <p:pic>
          <p:nvPicPr>
            <p:cNvPr id="14" name="Picture 13" descr="Sripcrop.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600238" y="3429000"/>
              <a:ext cx="4490182" cy="3428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0844" name="Text Box 12"/>
            <p:cNvSpPr txBox="1">
              <a:spLocks noChangeArrowheads="1"/>
            </p:cNvSpPr>
            <p:nvPr/>
          </p:nvSpPr>
          <p:spPr bwMode="auto">
            <a:xfrm>
              <a:off x="4804077" y="6220730"/>
              <a:ext cx="2729722" cy="400110"/>
            </a:xfrm>
            <a:prstGeom prst="rect">
              <a:avLst/>
            </a:prstGeom>
            <a:solidFill>
              <a:schemeClr val="bg1">
                <a:alpha val="54000"/>
              </a:schemeClr>
            </a:solidFill>
            <a:ln>
              <a:noFill/>
            </a:ln>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b="1"/>
                <a:t>Diverse crop rotation</a:t>
              </a:r>
            </a:p>
          </p:txBody>
        </p:sp>
      </p:grpSp>
      <p:grpSp>
        <p:nvGrpSpPr>
          <p:cNvPr id="2" name="Group 1"/>
          <p:cNvGrpSpPr/>
          <p:nvPr/>
        </p:nvGrpSpPr>
        <p:grpSpPr>
          <a:xfrm>
            <a:off x="18962" y="-1"/>
            <a:ext cx="9125038" cy="6858001"/>
            <a:chOff x="-1548054" y="-131050"/>
            <a:chExt cx="5138018" cy="3837655"/>
          </a:xfrm>
        </p:grpSpPr>
        <p:pic>
          <p:nvPicPr>
            <p:cNvPr id="120835" name="Picture 3"/>
            <p:cNvPicPr>
              <a:picLocks noChangeAspect="1" noChangeArrowheads="1"/>
            </p:cNvPicPr>
            <p:nvPr/>
          </p:nvPicPr>
          <p:blipFill>
            <a:blip r:embed="rId7" cstate="screen">
              <a:extLst>
                <a:ext uri="{28A0092B-C50C-407E-A947-70E740481C1C}">
                  <a14:useLocalDpi xmlns:a14="http://schemas.microsoft.com/office/drawing/2010/main" val="0"/>
                </a:ext>
              </a:extLst>
            </a:blip>
            <a:stretch>
              <a:fillRect/>
            </a:stretch>
          </p:blipFill>
          <p:spPr bwMode="auto">
            <a:xfrm>
              <a:off x="-1548054" y="-131050"/>
              <a:ext cx="5138018" cy="38376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0840" name="Text Box 8"/>
            <p:cNvSpPr txBox="1">
              <a:spLocks noChangeArrowheads="1"/>
            </p:cNvSpPr>
            <p:nvPr/>
          </p:nvSpPr>
          <p:spPr bwMode="auto">
            <a:xfrm>
              <a:off x="-837137" y="310424"/>
              <a:ext cx="2827011" cy="400110"/>
            </a:xfrm>
            <a:prstGeom prst="rect">
              <a:avLst/>
            </a:prstGeom>
            <a:solidFill>
              <a:schemeClr val="bg1">
                <a:alpha val="54000"/>
              </a:schemeClr>
            </a:solidFill>
            <a:ln>
              <a:noFill/>
            </a:ln>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n-US" altLang="en-US" sz="2000" b="1">
                  <a:solidFill>
                    <a:prstClr val="black"/>
                  </a:solidFill>
                </a:rPr>
                <a:t>Quality no-till/strip-till</a:t>
              </a:r>
            </a:p>
          </p:txBody>
        </p:sp>
      </p:grpSp>
      <p:sp>
        <p:nvSpPr>
          <p:cNvPr id="7" name="Footer Placeholder 6">
            <a:extLst>
              <a:ext uri="{FF2B5EF4-FFF2-40B4-BE49-F238E27FC236}">
                <a16:creationId xmlns:a16="http://schemas.microsoft.com/office/drawing/2014/main" id="{2959FD47-B194-4606-8A9E-7CB8491C80D9}"/>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622684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9010" name="Picture 2" descr="bollman kinseplanterclo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3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Text Box 4"/>
          <p:cNvSpPr txBox="1">
            <a:spLocks noChangeArrowheads="1"/>
          </p:cNvSpPr>
          <p:nvPr/>
        </p:nvSpPr>
        <p:spPr bwMode="auto">
          <a:xfrm>
            <a:off x="3390900" y="228600"/>
            <a:ext cx="3695700" cy="584775"/>
          </a:xfrm>
          <a:prstGeom prst="rect">
            <a:avLst/>
          </a:prstGeom>
          <a:solidFill>
            <a:srgbClr val="3366FF">
              <a:alpha val="50196"/>
            </a:srgbClr>
          </a:solidFill>
          <a:ln w="9525">
            <a:noFill/>
            <a:miter lim="800000"/>
            <a:headEnd/>
            <a:tailEnd/>
          </a:ln>
        </p:spPr>
        <p:txBody>
          <a:bodyPr wrap="square">
            <a:spAutoFit/>
          </a:bodyPr>
          <a:lstStyle/>
          <a:p>
            <a:pPr>
              <a:spcBef>
                <a:spcPct val="50000"/>
              </a:spcBef>
              <a:defRPr/>
            </a:pPr>
            <a:r>
              <a:rPr lang="en-US" sz="3200" b="1">
                <a:solidFill>
                  <a:srgbClr val="FFFF00"/>
                </a:solidFill>
                <a:effectLst>
                  <a:outerShdw blurRad="38100" dist="38100" dir="2700000" algn="tl">
                    <a:srgbClr val="000000">
                      <a:alpha val="43137"/>
                    </a:srgbClr>
                  </a:outerShdw>
                </a:effectLst>
                <a:latin typeface="Arial" charset="0"/>
              </a:rPr>
              <a:t>No-Till / Strip-Till</a:t>
            </a:r>
          </a:p>
        </p:txBody>
      </p:sp>
      <p:sp>
        <p:nvSpPr>
          <p:cNvPr id="5" name="Text Box 4"/>
          <p:cNvSpPr txBox="1">
            <a:spLocks noChangeArrowheads="1"/>
          </p:cNvSpPr>
          <p:nvPr/>
        </p:nvSpPr>
        <p:spPr bwMode="auto">
          <a:xfrm>
            <a:off x="685800" y="5029200"/>
            <a:ext cx="4770568" cy="1077218"/>
          </a:xfrm>
          <a:prstGeom prst="rect">
            <a:avLst/>
          </a:prstGeom>
          <a:solidFill>
            <a:srgbClr val="3366FF">
              <a:alpha val="50196"/>
            </a:srgbClr>
          </a:solidFill>
          <a:ln w="9525">
            <a:noFill/>
            <a:miter lim="800000"/>
            <a:headEnd/>
            <a:tailEnd/>
          </a:ln>
        </p:spPr>
        <p:txBody>
          <a:bodyPr wrap="square">
            <a:spAutoFit/>
          </a:bodyPr>
          <a:lstStyle/>
          <a:p>
            <a:pPr eaLnBrk="1" hangingPunct="1">
              <a:spcBef>
                <a:spcPct val="50000"/>
              </a:spcBef>
              <a:defRPr/>
            </a:pPr>
            <a:r>
              <a:rPr lang="en-US" sz="3200" b="1">
                <a:solidFill>
                  <a:srgbClr val="FFFF00"/>
                </a:solidFill>
                <a:effectLst>
                  <a:outerShdw blurRad="38100" dist="38100" dir="2700000" algn="tl">
                    <a:srgbClr val="000000">
                      <a:alpha val="43137"/>
                    </a:srgbClr>
                  </a:outerShdw>
                </a:effectLst>
                <a:latin typeface="Arial" charset="0"/>
                <a:ea typeface="+mn-ea"/>
              </a:rPr>
              <a:t>Planter set-up and maintenance is critical</a:t>
            </a:r>
          </a:p>
        </p:txBody>
      </p:sp>
      <p:sp>
        <p:nvSpPr>
          <p:cNvPr id="2" name="Footer Placeholder 1">
            <a:extLst>
              <a:ext uri="{FF2B5EF4-FFF2-40B4-BE49-F238E27FC236}">
                <a16:creationId xmlns:a16="http://schemas.microsoft.com/office/drawing/2014/main" id="{4011EF61-8035-5DE1-9966-A18850C86667}"/>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286609075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082" name="Picture 2" descr="DSC02227L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83" y="-116782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3"/>
          <p:cNvSpPr txBox="1">
            <a:spLocks noChangeArrowheads="1"/>
          </p:cNvSpPr>
          <p:nvPr/>
        </p:nvSpPr>
        <p:spPr bwMode="auto">
          <a:xfrm>
            <a:off x="234113" y="5105400"/>
            <a:ext cx="7118552" cy="584775"/>
          </a:xfrm>
          <a:prstGeom prst="rect">
            <a:avLst/>
          </a:prstGeom>
          <a:solidFill>
            <a:schemeClr val="bg1">
              <a:alpha val="85097"/>
            </a:schemeClr>
          </a:solidFill>
          <a:ln w="9525">
            <a:noFill/>
            <a:miter lim="800000"/>
            <a:headEnd/>
            <a:tailEnd/>
          </a:ln>
        </p:spPr>
        <p:txBody>
          <a:bodyPr wrap="none">
            <a:spAutoFit/>
          </a:bodyPr>
          <a:lstStyle/>
          <a:p>
            <a:pPr eaLnBrk="1" hangingPunct="1">
              <a:defRPr/>
            </a:pPr>
            <a:r>
              <a:rPr lang="en-US" sz="3200" b="1">
                <a:solidFill>
                  <a:srgbClr val="005941"/>
                </a:solidFill>
                <a:latin typeface="+mj-lt"/>
                <a:ea typeface="+mn-ea"/>
              </a:rPr>
              <a:t>Goal: Every seed at the exact same depth…</a:t>
            </a:r>
          </a:p>
        </p:txBody>
      </p:sp>
      <p:sp>
        <p:nvSpPr>
          <p:cNvPr id="2" name="Footer Placeholder 1">
            <a:extLst>
              <a:ext uri="{FF2B5EF4-FFF2-40B4-BE49-F238E27FC236}">
                <a16:creationId xmlns:a16="http://schemas.microsoft.com/office/drawing/2014/main" id="{EF976024-91E7-43E9-91AC-04C3A394367C}"/>
              </a:ext>
            </a:extLst>
          </p:cNvPr>
          <p:cNvSpPr>
            <a:spLocks noGrp="1"/>
          </p:cNvSpPr>
          <p:nvPr>
            <p:ph type="ftr" sz="quarter" idx="11"/>
          </p:nvPr>
        </p:nvSpPr>
        <p:spPr/>
        <p:txBody>
          <a:bodyPr/>
          <a:lstStyle/>
          <a:p>
            <a:r>
              <a:rPr lang="en-US"/>
              <a:t>NRCS | SHD | Strategizing &amp; Implementing a SHMS | v3.0</a:t>
            </a:r>
          </a:p>
        </p:txBody>
      </p:sp>
    </p:spTree>
    <p:extLst>
      <p:ext uri="{BB962C8B-B14F-4D97-AF65-F5344CB8AC3E}">
        <p14:creationId xmlns:p14="http://schemas.microsoft.com/office/powerpoint/2010/main" val="692462467"/>
      </p:ext>
    </p:extLst>
  </p:cSld>
  <p:clrMapOvr>
    <a:masterClrMapping/>
  </p:clrMapOvr>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MediaLengthInSeconds xmlns="12363614-19a6-4ba2-943c-7caa8a5735f9" xsi:nil="true"/>
    <SharedWithUsers xmlns="849593af-9ef4-4dc7-a991-ea6257baf2f0">
      <UserInfo>
        <DisplayName/>
        <AccountId xsi:nil="true"/>
        <AccountType/>
      </UserInfo>
    </SharedWithUsers>
    <_ip_UnifiedCompliancePolicyUIAction xmlns="http://schemas.microsoft.com/sharepoint/v3" xsi:nil="true"/>
    <_ip_UnifiedCompliancePolicyProperties xmlns="http://schemas.microsoft.com/sharepoint/v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0A0B90-B04A-4E16-B91B-9F9C7150C3C2}">
  <ds:schemaRefs>
    <ds:schemaRef ds:uri="http://schemas.microsoft.com/sharepoint/v3/contenttype/forms"/>
  </ds:schemaRefs>
</ds:datastoreItem>
</file>

<file path=customXml/itemProps2.xml><?xml version="1.0" encoding="utf-8"?>
<ds:datastoreItem xmlns:ds="http://schemas.openxmlformats.org/officeDocument/2006/customXml" ds:itemID="{BB810491-43DE-4A2D-8425-586B5A8E22B8}"/>
</file>

<file path=customXml/itemProps3.xml><?xml version="1.0" encoding="utf-8"?>
<ds:datastoreItem xmlns:ds="http://schemas.openxmlformats.org/officeDocument/2006/customXml" ds:itemID="{602704C2-03B0-4EFA-A6D5-EB479665705F}">
  <ds:schemaRefs>
    <ds:schemaRef ds:uri="190132a1-b740-41e9-a9d3-aef04dc8f2ab"/>
    <ds:schemaRef ds:uri="1fa27c74-dbb6-4e30-b933-9d82255035f8"/>
    <ds:schemaRef ds:uri="73fb875a-8af9-4255-b008-0995492d31cd"/>
    <ds:schemaRef ds:uri="d213c5ec-0ded-4980-8f3d-4d11f168bb83"/>
    <ds:schemaRef ds:uri="e9342dd5-2223-40ae-bfb1-0046eb6482a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7F65316F-7A4E-42EC-B8C2-E59CFE44255C}"/>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54</Slides>
  <Notes>49</Notes>
  <HiddenSlides>2</HiddenSlide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Office Theme</vt:lpstr>
      <vt:lpstr>Strategizing for Ecological Management &amp; Implementing         a Soil Health Management System </vt:lpstr>
      <vt:lpstr>  Objectives</vt:lpstr>
      <vt:lpstr>Soil Health Management System</vt:lpstr>
      <vt:lpstr>Best Accepted New Technology</vt:lpstr>
      <vt:lpstr>Soil Health Management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Poor Structure = Yield Loss</vt:lpstr>
      <vt:lpstr>PowerPoint Presentation</vt:lpstr>
      <vt:lpstr>PowerPoint Presentation</vt:lpstr>
      <vt:lpstr>PowerPoint Presentation</vt:lpstr>
      <vt:lpstr>Dominant Nutrient Management Strategy</vt:lpstr>
      <vt:lpstr>Nitrogen Mineralization and  Immobilization</vt:lpstr>
      <vt:lpstr>PowerPoint Presentation</vt:lpstr>
      <vt:lpstr>Only 30-55% of Inorganic Fertilizer is Directly Used by Plants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Mineralization Vs. Immobilization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Strategizing &amp; Implementing         a Soil Health Management System</dc:title>
  <dc:creator>Thomas, Candy - NRCS, SALINA, KS</dc:creator>
  <cp:revision>1</cp:revision>
  <dcterms:created xsi:type="dcterms:W3CDTF">2020-02-25T20:04:51Z</dcterms:created>
  <dcterms:modified xsi:type="dcterms:W3CDTF">2025-01-30T22:06:28Z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lpwstr/>
  </property>
  <property fmtid="{D5CDD505-2E9C-101B-9397-08002B2CF9AE}" pid="9" name="Order">
    <vt:lpwstr>765900.000000000</vt:lpwstr>
  </property>
  <property fmtid="{D5CDD505-2E9C-101B-9397-08002B2CF9AE}" pid="10" name="MediaLengthInSeconds">
    <vt:lpwstr/>
  </property>
  <property fmtid="{D5CDD505-2E9C-101B-9397-08002B2CF9AE}" pid="11" name="SharedWithUsers">
    <vt:lpwstr/>
  </property>
  <property fmtid="{D5CDD505-2E9C-101B-9397-08002B2CF9AE}" pid="12" name="_SourceUrl">
    <vt:lpwstr/>
  </property>
  <property fmtid="{D5CDD505-2E9C-101B-9397-08002B2CF9AE}" pid="13" name="_SharedFileIndex">
    <vt:lpwstr/>
  </property>
  <property fmtid="{D5CDD505-2E9C-101B-9397-08002B2CF9AE}" pid="14" name="MediaServiceImageTags">
    <vt:lpwstr/>
  </property>
</Properties>
</file>